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sldIdLst>
    <p:sldId id="257" r:id="rId2"/>
    <p:sldId id="258" r:id="rId3"/>
    <p:sldId id="259" r:id="rId4"/>
    <p:sldId id="260" r:id="rId5"/>
    <p:sldId id="262" r:id="rId6"/>
    <p:sldId id="277" r:id="rId7"/>
    <p:sldId id="264" r:id="rId8"/>
    <p:sldId id="265" r:id="rId9"/>
    <p:sldId id="266" r:id="rId10"/>
    <p:sldId id="269" r:id="rId11"/>
    <p:sldId id="270" r:id="rId12"/>
    <p:sldId id="275" r:id="rId13"/>
    <p:sldId id="278" r:id="rId14"/>
    <p:sldId id="271" r:id="rId15"/>
    <p:sldId id="272" r:id="rId16"/>
    <p:sldId id="27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C10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4230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9939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428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40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35243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283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505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731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07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‹Nº›</a:t>
            </a:fld>
            <a:endParaRPr lang="en-US" dirty="0"/>
          </a:p>
        </p:txBody>
      </p:sp>
    </p:spTree>
    <p:extLst>
      <p:ext uri="{BB962C8B-B14F-4D97-AF65-F5344CB8AC3E}">
        <p14:creationId xmlns:p14="http://schemas.microsoft.com/office/powerpoint/2010/main" val="7888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66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‹Nº›</a:t>
            </a:fld>
            <a:endParaRPr lang="en-US" dirty="0"/>
          </a:p>
        </p:txBody>
      </p:sp>
    </p:spTree>
    <p:extLst>
      <p:ext uri="{BB962C8B-B14F-4D97-AF65-F5344CB8AC3E}">
        <p14:creationId xmlns:p14="http://schemas.microsoft.com/office/powerpoint/2010/main" val="77392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6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9039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1363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6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1897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ECF3D2">
                <a:lumMod val="100000"/>
              </a:srgbClr>
            </a:gs>
            <a:gs pos="11000">
              <a:schemeClr val="accent1">
                <a:lumMod val="5000"/>
                <a:lumOff val="95000"/>
              </a:schemeClr>
            </a:gs>
            <a:gs pos="44000">
              <a:schemeClr val="accent1">
                <a:lumMod val="45000"/>
                <a:lumOff val="55000"/>
              </a:schemeClr>
            </a:gs>
            <a:gs pos="74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10/23/2020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2436543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9519" y="814707"/>
            <a:ext cx="10432959" cy="1303867"/>
          </a:xfrm>
        </p:spPr>
        <p:txBody>
          <a:bodyPr>
            <a:normAutofit fontScale="90000"/>
          </a:bodyPr>
          <a:lstStyle/>
          <a:p>
            <a:r>
              <a:rPr lang="es-EC" b="1" i="1"/>
              <a:t>RENDICION </a:t>
            </a:r>
            <a:r>
              <a:rPr lang="es-EC" b="1" i="1" dirty="0"/>
              <a:t>DE CUENTAS PERIODO 2019</a:t>
            </a:r>
            <a:endParaRPr lang="es-EC" dirty="0"/>
          </a:p>
        </p:txBody>
      </p:sp>
      <p:sp>
        <p:nvSpPr>
          <p:cNvPr id="4" name="Rectángulo 3"/>
          <p:cNvSpPr/>
          <p:nvPr/>
        </p:nvSpPr>
        <p:spPr>
          <a:xfrm>
            <a:off x="1775136" y="4852330"/>
            <a:ext cx="8641724" cy="1519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Tlga: </a:t>
            </a:r>
            <a:r>
              <a:rPr lang="es-EC" dirty="0">
                <a:solidFill>
                  <a:schemeClr val="tx1"/>
                </a:solidFill>
              </a:rPr>
              <a:t>MARÍA ISABEL CANDO REVELO</a:t>
            </a:r>
          </a:p>
          <a:p>
            <a:pPr algn="ctr"/>
            <a:r>
              <a:rPr lang="es-EC" dirty="0">
                <a:solidFill>
                  <a:schemeClr val="tx1"/>
                </a:solidFill>
              </a:rPr>
              <a:t>VOCAL GAD PARROQUIAL SAN JACINTO DEL BÚA</a:t>
            </a:r>
          </a:p>
          <a:p>
            <a:pPr algn="ctr"/>
            <a:r>
              <a:rPr lang="es-EC" dirty="0">
                <a:solidFill>
                  <a:schemeClr val="tx1"/>
                </a:solidFill>
              </a:rPr>
              <a:t>TELEFÓNO: 0989134623</a:t>
            </a:r>
          </a:p>
          <a:p>
            <a:pPr algn="ctr"/>
            <a:r>
              <a:rPr lang="es-EC" dirty="0">
                <a:solidFill>
                  <a:schemeClr val="tx1"/>
                </a:solidFill>
              </a:rPr>
              <a:t>CORREO ELÉCTRONICO: isacando79@hotmail.com</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774" y="2525118"/>
            <a:ext cx="3011970" cy="2327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9862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21217" y="1283593"/>
            <a:ext cx="4687910" cy="1700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rPr>
              <a:t>Capacitación:</a:t>
            </a:r>
            <a:br>
              <a:rPr lang="es-EC" sz="2000" dirty="0"/>
            </a:br>
            <a:r>
              <a:rPr lang="es-EC" sz="2000" dirty="0">
                <a:solidFill>
                  <a:schemeClr val="tx1"/>
                </a:solidFill>
              </a:rPr>
              <a:t>Fusarium Raza4 y sobre Medidas Fito sanitarias para la prevención del Fusarium Raza4, el objetivo es difundir la información a la ciudadanía en general ,capacitación con el MAG </a:t>
            </a:r>
          </a:p>
          <a:p>
            <a:pPr algn="just"/>
            <a:endParaRPr lang="es-EC" dirty="0"/>
          </a:p>
        </p:txBody>
      </p:sp>
      <p:sp>
        <p:nvSpPr>
          <p:cNvPr id="3" name="Rectángulo 2"/>
          <p:cNvSpPr/>
          <p:nvPr/>
        </p:nvSpPr>
        <p:spPr>
          <a:xfrm>
            <a:off x="837127" y="3644506"/>
            <a:ext cx="4572000" cy="1725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Reunión:</a:t>
            </a:r>
            <a:r>
              <a:rPr lang="es-EC" sz="2000" dirty="0">
                <a:solidFill>
                  <a:schemeClr val="tx1"/>
                </a:solidFill>
              </a:rPr>
              <a:t> </a:t>
            </a:r>
          </a:p>
          <a:p>
            <a:pPr algn="just"/>
            <a:r>
              <a:rPr lang="es-EC" sz="2000" dirty="0">
                <a:solidFill>
                  <a:schemeClr val="tx1"/>
                </a:solidFill>
              </a:rPr>
              <a:t>En el ECU911 por invitación del Gobernador Ing. Rodrigo García con el Tema: Gestión de Desastres en territorio, la misma que se debe analizar con más entidades de la Parroquia.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1699" y="3644506"/>
            <a:ext cx="2838855" cy="2497215"/>
          </a:xfrm>
          <a:prstGeom prst="rect">
            <a:avLst/>
          </a:prstGeom>
          <a:ln w="38100">
            <a:solidFill>
              <a:srgbClr val="FFFF00"/>
            </a:solidFill>
          </a:ln>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883" y="925483"/>
            <a:ext cx="4623632" cy="2499360"/>
          </a:xfrm>
          <a:prstGeom prst="rect">
            <a:avLst/>
          </a:prstGeom>
          <a:ln w="38100">
            <a:solidFill>
              <a:srgbClr val="FFFF00"/>
            </a:solid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5835" y="3644507"/>
            <a:ext cx="2799155" cy="2497214"/>
          </a:xfrm>
          <a:prstGeom prst="rect">
            <a:avLst/>
          </a:prstGeom>
          <a:ln w="38100">
            <a:solidFill>
              <a:srgbClr val="FFFF00"/>
            </a:solidFill>
          </a:ln>
        </p:spPr>
      </p:pic>
    </p:spTree>
    <p:extLst>
      <p:ext uri="{BB962C8B-B14F-4D97-AF65-F5344CB8AC3E}">
        <p14:creationId xmlns:p14="http://schemas.microsoft.com/office/powerpoint/2010/main" val="533573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96344" y="2141220"/>
            <a:ext cx="4903416"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a:pPr>
            <a:r>
              <a:rPr lang="es-EC" sz="2000" dirty="0">
                <a:solidFill>
                  <a:schemeClr val="tx1"/>
                </a:solidFill>
              </a:rPr>
              <a:t>Reunión con los moradores de los Laureles para tratar sobre los proyectos a cogestión a desarrollarse con el presupuesto del 2019		</a:t>
            </a:r>
          </a:p>
          <a:p>
            <a:pPr marL="342900" indent="-342900" algn="just">
              <a:buFont typeface="+mj-lt"/>
              <a:buAutoNum type="arabicPeriod"/>
            </a:pPr>
            <a:r>
              <a:rPr lang="es-EC" sz="2000" dirty="0">
                <a:solidFill>
                  <a:schemeClr val="tx1"/>
                </a:solidFill>
              </a:rPr>
              <a:t>Reunión de trabajos, visita a la Comuna San Pedro del Laurel para inspeccionar el avance de la obra a cogestión  arreglo de parque central.</a:t>
            </a:r>
          </a:p>
          <a:p>
            <a:pPr marL="342900" indent="-342900" algn="just">
              <a:buFont typeface="+mj-lt"/>
              <a:buAutoNum type="arabicPeriod"/>
            </a:pPr>
            <a:r>
              <a:rPr lang="es-EC" sz="2000" dirty="0">
                <a:solidFill>
                  <a:schemeClr val="tx1"/>
                </a:solidFill>
              </a:rPr>
              <a:t>Finalmente, se realiza visita de los vocales para verificar como se está manejando los recursos de cogestión en esta comunidad.	</a:t>
            </a:r>
          </a:p>
        </p:txBody>
      </p:sp>
      <p:sp>
        <p:nvSpPr>
          <p:cNvPr id="5" name="Rectángulo 4"/>
          <p:cNvSpPr/>
          <p:nvPr/>
        </p:nvSpPr>
        <p:spPr>
          <a:xfrm>
            <a:off x="796344" y="693956"/>
            <a:ext cx="10744200" cy="927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a:solidFill>
                  <a:schemeClr val="tx1"/>
                </a:solidFill>
              </a:rPr>
              <a:t>Obras de cogestión asistidos para el beneficio de la comunidad</a:t>
            </a:r>
            <a:r>
              <a:rPr lang="es-EC" sz="3200" dirty="0">
                <a:solidFill>
                  <a:schemeClr val="tx1"/>
                </a:solidFill>
              </a:rPr>
              <a:t>:</a:t>
            </a:r>
          </a:p>
        </p:txBody>
      </p:sp>
      <p:pic>
        <p:nvPicPr>
          <p:cNvPr id="6" name="Imagen 5" descr="C:\Users\USUARIO\Documents\IMG_20191126_154507.jpg"/>
          <p:cNvPicPr/>
          <p:nvPr/>
        </p:nvPicPr>
        <p:blipFill rotWithShape="1">
          <a:blip r:embed="rId2" cstate="print">
            <a:extLst>
              <a:ext uri="{28A0092B-C50C-407E-A947-70E740481C1C}">
                <a14:useLocalDpi xmlns:a14="http://schemas.microsoft.com/office/drawing/2010/main" val="0"/>
              </a:ext>
            </a:extLst>
          </a:blip>
          <a:srcRect l="15278" r="20364"/>
          <a:stretch/>
        </p:blipFill>
        <p:spPr bwMode="auto">
          <a:xfrm>
            <a:off x="6187440" y="1284239"/>
            <a:ext cx="4852044" cy="2251441"/>
          </a:xfrm>
          <a:prstGeom prst="rect">
            <a:avLst/>
          </a:prstGeom>
          <a:noFill/>
          <a:ln w="57150">
            <a:solidFill>
              <a:schemeClr val="accent1">
                <a:lumMod val="50000"/>
              </a:schemeClr>
            </a:solidFill>
          </a:ln>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444" y="3779520"/>
            <a:ext cx="4852044" cy="2362200"/>
          </a:xfrm>
          <a:prstGeom prst="rect">
            <a:avLst/>
          </a:prstGeom>
          <a:ln w="38100">
            <a:solidFill>
              <a:schemeClr val="tx1"/>
            </a:solidFill>
          </a:ln>
        </p:spPr>
      </p:pic>
    </p:spTree>
    <p:extLst>
      <p:ext uri="{BB962C8B-B14F-4D97-AF65-F5344CB8AC3E}">
        <p14:creationId xmlns:p14="http://schemas.microsoft.com/office/powerpoint/2010/main" val="146929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45758" y="1292510"/>
            <a:ext cx="4546242" cy="99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C" b="1" dirty="0">
              <a:solidFill>
                <a:schemeClr val="tx1"/>
              </a:solidFill>
            </a:endParaRPr>
          </a:p>
        </p:txBody>
      </p:sp>
      <p:pic>
        <p:nvPicPr>
          <p:cNvPr id="5" name="Imagen 4" descr="C:\Users\USUARIO\Desktop\Nueva carpeta\IMG_20190711_20472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8110" y="777240"/>
            <a:ext cx="5529042" cy="2386240"/>
          </a:xfrm>
          <a:prstGeom prst="rect">
            <a:avLst/>
          </a:prstGeom>
          <a:noFill/>
          <a:ln w="57150">
            <a:solidFill>
              <a:schemeClr val="tx1"/>
            </a:solidFill>
          </a:ln>
        </p:spPr>
      </p:pic>
      <p:sp>
        <p:nvSpPr>
          <p:cNvPr id="7" name="Rectángulo 6"/>
          <p:cNvSpPr/>
          <p:nvPr/>
        </p:nvSpPr>
        <p:spPr>
          <a:xfrm>
            <a:off x="899732" y="1292510"/>
            <a:ext cx="4108146" cy="462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a:pPr>
            <a:r>
              <a:rPr lang="es-EC" sz="2000" dirty="0">
                <a:solidFill>
                  <a:sysClr val="windowText" lastClr="000000"/>
                </a:solidFill>
              </a:rPr>
              <a:t>Acompañamiento  en la Charla Dictada por Técnicas del GAD Parroquial a los cuidadores del Proyecto de Discapacidad</a:t>
            </a:r>
            <a:endParaRPr lang="es-EC" sz="2000" dirty="0">
              <a:solidFill>
                <a:schemeClr val="tx1"/>
              </a:solidFill>
            </a:endParaRPr>
          </a:p>
          <a:p>
            <a:pPr marL="342900" indent="-342900" algn="just">
              <a:buFont typeface="+mj-lt"/>
              <a:buAutoNum type="arabicPeriod"/>
            </a:pPr>
            <a:endParaRPr lang="es-EC" sz="2000" dirty="0">
              <a:solidFill>
                <a:schemeClr val="tx1"/>
              </a:solidFill>
            </a:endParaRPr>
          </a:p>
          <a:p>
            <a:pPr marL="342900" indent="-342900" algn="just">
              <a:buFont typeface="+mj-lt"/>
              <a:buAutoNum type="arabicPeriod"/>
            </a:pPr>
            <a:r>
              <a:rPr lang="es-EC" sz="2000" dirty="0">
                <a:solidFill>
                  <a:sysClr val="windowText" lastClr="000000"/>
                </a:solidFill>
              </a:rPr>
              <a:t>Labor Social Ayudas a personas vulnerables</a:t>
            </a:r>
          </a:p>
          <a:p>
            <a:pPr marL="342900" indent="-342900" algn="just">
              <a:buFont typeface="+mj-lt"/>
              <a:buAutoNum type="arabicPeriod"/>
            </a:pPr>
            <a:endParaRPr lang="es-EC" sz="2000" dirty="0">
              <a:solidFill>
                <a:sysClr val="windowText" lastClr="000000"/>
              </a:solidFill>
            </a:endParaRPr>
          </a:p>
          <a:p>
            <a:pPr marL="342900" indent="-342900" algn="just">
              <a:buFont typeface="+mj-lt"/>
              <a:buAutoNum type="arabicPeriod"/>
            </a:pPr>
            <a:r>
              <a:rPr lang="es-EC" sz="2000" dirty="0">
                <a:solidFill>
                  <a:schemeClr val="tx1"/>
                </a:solidFill>
              </a:rPr>
              <a:t>Acompañamiento al programa de integración de personas con discapacidad y adulto mayor del GAD Parroquial San Jacinto del Búa.</a:t>
            </a:r>
          </a:p>
          <a:p>
            <a:pPr marL="342900" indent="-342900">
              <a:buFont typeface="+mj-lt"/>
              <a:buAutoNum type="arabicPeriod"/>
            </a:pPr>
            <a:endParaRPr lang="es-EC" dirty="0">
              <a:solidFill>
                <a:schemeClr val="tx1"/>
              </a:solidFill>
            </a:endParaRPr>
          </a:p>
          <a:p>
            <a:pPr marL="342900" indent="-342900">
              <a:buFont typeface="+mj-lt"/>
              <a:buAutoNum type="arabicPeriod"/>
            </a:pPr>
            <a:endParaRPr lang="es-EC" dirty="0">
              <a:solidFill>
                <a:schemeClr val="tx1"/>
              </a:solidFill>
            </a:endParaRPr>
          </a:p>
          <a:p>
            <a:endParaRPr lang="es-EC" b="1" dirty="0">
              <a:solidFill>
                <a:sysClr val="windowText" lastClr="000000"/>
              </a:solidFill>
            </a:endParaRPr>
          </a:p>
        </p:txBody>
      </p:sp>
      <p:pic>
        <p:nvPicPr>
          <p:cNvPr id="6" name="Imagen 5" descr="C:\Users\USUARIO\Documents\IMG_20191120_1708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20" y="3404267"/>
            <a:ext cx="2876711" cy="271646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52" y="3404267"/>
            <a:ext cx="2682668" cy="2646013"/>
          </a:xfrm>
          <a:prstGeom prst="rect">
            <a:avLst/>
          </a:prstGeom>
          <a:ln w="38100">
            <a:solidFill>
              <a:schemeClr val="tx1"/>
            </a:solidFill>
          </a:ln>
        </p:spPr>
      </p:pic>
    </p:spTree>
    <p:extLst>
      <p:ext uri="{BB962C8B-B14F-4D97-AF65-F5344CB8AC3E}">
        <p14:creationId xmlns:p14="http://schemas.microsoft.com/office/powerpoint/2010/main" val="3297259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1475511" y="1498239"/>
            <a:ext cx="5465619" cy="457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800" b="1" dirty="0">
                <a:solidFill>
                  <a:srgbClr val="7030A0"/>
                </a:solidFill>
              </a:rPr>
              <a:t>Emprendimientos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646" y="3783589"/>
            <a:ext cx="4634347" cy="21145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646" y="1050780"/>
            <a:ext cx="4634347" cy="2452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1909" y="3740726"/>
            <a:ext cx="4244110" cy="21145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1909" y="1050780"/>
            <a:ext cx="4244110" cy="24106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01372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4625" y="1592043"/>
            <a:ext cx="5331853" cy="17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s-EC" sz="2000" dirty="0">
                <a:solidFill>
                  <a:schemeClr val="tx1"/>
                </a:solidFill>
              </a:rPr>
              <a:t>Acompañamiento a la asamblea realizada por el GAD Provincial, para designar a los asambleístas rurales, se contó con la presencia de la Prefecta Abg. Johana Núñez y representantes de los Recintos .</a:t>
            </a:r>
          </a:p>
        </p:txBody>
      </p:sp>
      <p:sp>
        <p:nvSpPr>
          <p:cNvPr id="3" name="Rectángulo 2"/>
          <p:cNvSpPr/>
          <p:nvPr/>
        </p:nvSpPr>
        <p:spPr>
          <a:xfrm>
            <a:off x="6304208" y="1592043"/>
            <a:ext cx="4623515" cy="1317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Gestión de plantas de especies maderables, las mismas que se las entregaban en Ferias Agro productivas  .</a:t>
            </a:r>
          </a:p>
        </p:txBody>
      </p:sp>
      <p:sp>
        <p:nvSpPr>
          <p:cNvPr id="4" name="Rectángulo 3"/>
          <p:cNvSpPr/>
          <p:nvPr/>
        </p:nvSpPr>
        <p:spPr>
          <a:xfrm>
            <a:off x="637504" y="579549"/>
            <a:ext cx="10637949" cy="11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a:solidFill>
                  <a:schemeClr val="tx1"/>
                </a:solidFill>
              </a:rPr>
              <a:t>Actividades realizadas con GAD Provincial de Santo Domingo de los Tsáchilas: </a:t>
            </a:r>
            <a:endParaRPr lang="es-EC" sz="3200" dirty="0">
              <a:solidFill>
                <a:schemeClr val="tx1"/>
              </a:solidFill>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3868" b="29397"/>
          <a:stretch/>
        </p:blipFill>
        <p:spPr>
          <a:xfrm>
            <a:off x="1005839" y="3352799"/>
            <a:ext cx="4950639" cy="2667001"/>
          </a:xfrm>
          <a:prstGeom prst="rect">
            <a:avLst/>
          </a:prstGeom>
          <a:ln>
            <a:solidFill>
              <a:schemeClr val="tx1"/>
            </a:solidFill>
          </a:ln>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437" y="2909767"/>
            <a:ext cx="4761963" cy="3216714"/>
          </a:xfrm>
          <a:prstGeom prst="rect">
            <a:avLst/>
          </a:prstGeom>
          <a:ln>
            <a:solidFill>
              <a:schemeClr val="tx1"/>
            </a:solidFill>
          </a:ln>
        </p:spPr>
      </p:pic>
    </p:spTree>
    <p:extLst>
      <p:ext uri="{BB962C8B-B14F-4D97-AF65-F5344CB8AC3E}">
        <p14:creationId xmlns:p14="http://schemas.microsoft.com/office/powerpoint/2010/main" val="2948880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2006" y="1183890"/>
            <a:ext cx="5705341" cy="1986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ysClr val="windowText" lastClr="000000"/>
                </a:solidFill>
              </a:rPr>
              <a:t>a.  </a:t>
            </a:r>
            <a:r>
              <a:rPr lang="es-EC" sz="2000" dirty="0">
                <a:solidFill>
                  <a:sysClr val="windowText" lastClr="000000"/>
                </a:solidFill>
              </a:rPr>
              <a:t>Inspección a los diferentes Recintos </a:t>
            </a:r>
          </a:p>
          <a:p>
            <a:pPr marL="742950" lvl="1" indent="-285750" algn="just">
              <a:buFont typeface="Arial" panose="020B0604020202020204" pitchFamily="34" charset="0"/>
              <a:buChar char="•"/>
            </a:pPr>
            <a:r>
              <a:rPr lang="es-EC" sz="2000" dirty="0">
                <a:solidFill>
                  <a:sysClr val="windowText" lastClr="000000"/>
                </a:solidFill>
              </a:rPr>
              <a:t>El Porvenir, Montañita</a:t>
            </a:r>
          </a:p>
          <a:p>
            <a:pPr marL="742950" lvl="1" indent="-285750" algn="just">
              <a:buFont typeface="Arial" panose="020B0604020202020204" pitchFamily="34" charset="0"/>
              <a:buChar char="•"/>
            </a:pPr>
            <a:r>
              <a:rPr lang="es-EC" sz="2000" dirty="0">
                <a:solidFill>
                  <a:sysClr val="windowText" lastClr="000000"/>
                </a:solidFill>
              </a:rPr>
              <a:t>Comuna San Pedro del Laurel </a:t>
            </a:r>
          </a:p>
          <a:p>
            <a:pPr algn="just"/>
            <a:r>
              <a:rPr lang="es-EC" sz="2000" dirty="0">
                <a:solidFill>
                  <a:sysClr val="windowText" lastClr="000000"/>
                </a:solidFill>
              </a:rPr>
              <a:t>con la finalidad de constatar y levantar información el estado y uso de las secadoras entregadas en convenio por el GAD Municipal.	</a:t>
            </a:r>
          </a:p>
        </p:txBody>
      </p:sp>
      <p:sp>
        <p:nvSpPr>
          <p:cNvPr id="3" name="Rectángulo 2"/>
          <p:cNvSpPr/>
          <p:nvPr/>
        </p:nvSpPr>
        <p:spPr>
          <a:xfrm>
            <a:off x="609600" y="359642"/>
            <a:ext cx="10469880" cy="824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ysClr val="windowText" lastClr="000000"/>
                </a:solidFill>
              </a:rPr>
              <a:t>Actividades realizadas con GAD Municipal de Santo Domingo de los Tsáchilas </a:t>
            </a:r>
            <a:endParaRPr lang="es-EC" sz="2000" dirty="0">
              <a:solidFill>
                <a:sysClr val="windowText" lastClr="000000"/>
              </a:solidFill>
            </a:endParaRPr>
          </a:p>
        </p:txBody>
      </p:sp>
      <p:pic>
        <p:nvPicPr>
          <p:cNvPr id="5" name="Imagen 4" descr="C:\Users\USUARIO\Documents\IMG-20190911-WA00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1661" y="1084884"/>
            <a:ext cx="4496425" cy="2321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descr="C:\Users\USUARIO\Documents\IMG-20190912-WA00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347" y="3627120"/>
            <a:ext cx="4660739" cy="250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descr="C:\Users\USUARIO\Documents\IMG-20190912-WA0012.jpg"/>
          <p:cNvPicPr/>
          <p:nvPr/>
        </p:nvPicPr>
        <p:blipFill rotWithShape="1">
          <a:blip r:embed="rId4" cstate="print">
            <a:extLst>
              <a:ext uri="{28A0092B-C50C-407E-A947-70E740481C1C}">
                <a14:useLocalDpi xmlns:a14="http://schemas.microsoft.com/office/drawing/2010/main" val="0"/>
              </a:ext>
            </a:extLst>
          </a:blip>
          <a:srcRect l="14924" r="15790" b="6126"/>
          <a:stretch/>
        </p:blipFill>
        <p:spPr bwMode="auto">
          <a:xfrm>
            <a:off x="1318260" y="3371905"/>
            <a:ext cx="4526280" cy="2758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478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9202" y="1390917"/>
            <a:ext cx="9601196" cy="3812147"/>
          </a:xfrm>
          <a:ln>
            <a:noFill/>
          </a:ln>
        </p:spPr>
        <p:style>
          <a:lnRef idx="2">
            <a:schemeClr val="accent4"/>
          </a:lnRef>
          <a:fillRef idx="1">
            <a:schemeClr val="lt1"/>
          </a:fillRef>
          <a:effectRef idx="0">
            <a:schemeClr val="accent4"/>
          </a:effectRef>
          <a:fontRef idx="minor">
            <a:schemeClr val="dk1"/>
          </a:fontRef>
        </p:style>
        <p:txBody>
          <a:bodyPr>
            <a:normAutofit/>
          </a:bodyPr>
          <a:lstStyle/>
          <a:p>
            <a:r>
              <a:rPr lang="es-EC" sz="8000" b="1" dirty="0">
                <a:ln w="57150">
                  <a:solidFill>
                    <a:srgbClr val="FFFF00"/>
                  </a:solidFill>
                  <a:prstDash val="solid"/>
                </a:ln>
                <a:solidFill>
                  <a:srgbClr val="00FF00"/>
                </a:solidFill>
                <a:effectLst>
                  <a:outerShdw blurRad="12700" dist="38100" dir="2700000" algn="tl" rotWithShape="0">
                    <a:schemeClr val="accent5">
                      <a:lumMod val="60000"/>
                      <a:lumOff val="40000"/>
                    </a:schemeClr>
                  </a:outerShdw>
                </a:effectLst>
                <a:latin typeface="Arial Black" panose="020B0A04020102020204" pitchFamily="34" charset="0"/>
              </a:rPr>
              <a:t>Muchas gracias</a:t>
            </a:r>
          </a:p>
        </p:txBody>
      </p:sp>
    </p:spTree>
    <p:extLst>
      <p:ext uri="{BB962C8B-B14F-4D97-AF65-F5344CB8AC3E}">
        <p14:creationId xmlns:p14="http://schemas.microsoft.com/office/powerpoint/2010/main" val="144131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009059" y="2825410"/>
            <a:ext cx="10287215" cy="3093502"/>
          </a:xfrm>
        </p:spPr>
        <p:txBody>
          <a:bodyPr>
            <a:normAutofit fontScale="92500" lnSpcReduction="20000"/>
          </a:bodyPr>
          <a:lstStyle/>
          <a:p>
            <a:r>
              <a:rPr lang="es-EC" dirty="0"/>
              <a:t>a) Intervenir con voz y voto en las sesiones y deliberaciones de la junta parroquial rural;</a:t>
            </a:r>
          </a:p>
          <a:p>
            <a:r>
              <a:rPr lang="es-EC" dirty="0"/>
              <a:t> b) La presentación de proyectos de acuerdos y resoluciones, en el ámbito de competencia del gobierno autónomo descentralizado parroquial rural; </a:t>
            </a:r>
          </a:p>
          <a:p>
            <a:r>
              <a:rPr lang="es-EC" dirty="0"/>
              <a:t>c) La intervención en la asamblea parroquial y en las comisiones, delegaciones y representaciones que designe la junta parroquial rural, y en todas las instancias de participación; </a:t>
            </a:r>
          </a:p>
          <a:p>
            <a:r>
              <a:rPr lang="es-EC" dirty="0"/>
              <a:t>d) Fiscalizar las acciones del ejecutivo parroquial de acuerdo con este Código y la ley; y, </a:t>
            </a:r>
          </a:p>
          <a:p>
            <a:r>
              <a:rPr lang="es-EC" dirty="0"/>
              <a:t>e) Cumplir aquellas funciones que le sean expresamente encomendadas por la junta parroquial rural.</a:t>
            </a:r>
          </a:p>
        </p:txBody>
      </p:sp>
      <p:sp>
        <p:nvSpPr>
          <p:cNvPr id="5" name="Rectángulo 4"/>
          <p:cNvSpPr/>
          <p:nvPr/>
        </p:nvSpPr>
        <p:spPr>
          <a:xfrm>
            <a:off x="2121580" y="640080"/>
            <a:ext cx="8062174" cy="1011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5400" b="1" i="1" dirty="0">
                <a:solidFill>
                  <a:schemeClr val="tx1"/>
                </a:solidFill>
              </a:rPr>
              <a:t>BASE LEGAL (COOTAD)</a:t>
            </a:r>
          </a:p>
        </p:txBody>
      </p:sp>
      <p:sp>
        <p:nvSpPr>
          <p:cNvPr id="7" name="Rectángulo 6"/>
          <p:cNvSpPr/>
          <p:nvPr/>
        </p:nvSpPr>
        <p:spPr>
          <a:xfrm>
            <a:off x="1081825" y="1907778"/>
            <a:ext cx="9601200" cy="463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solidFill>
                  <a:schemeClr val="tx1"/>
                </a:solidFill>
              </a:rPr>
              <a:t>Art. 68</a:t>
            </a:r>
            <a:r>
              <a:rPr lang="es-EC" dirty="0">
                <a:solidFill>
                  <a:schemeClr val="tx1"/>
                </a:solidFill>
              </a:rPr>
              <a:t>.- Atribuciones de los vocales de la junta parroquial rural.- Los vocales de la junta parroquial rural tienen las siguientes atribuciones:</a:t>
            </a:r>
            <a:endParaRPr lang="es-EC" b="1" dirty="0">
              <a:solidFill>
                <a:schemeClr val="tx1"/>
              </a:solidFill>
            </a:endParaRPr>
          </a:p>
        </p:txBody>
      </p:sp>
    </p:spTree>
    <p:extLst>
      <p:ext uri="{BB962C8B-B14F-4D97-AF65-F5344CB8AC3E}">
        <p14:creationId xmlns:p14="http://schemas.microsoft.com/office/powerpoint/2010/main" val="3213742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59098" y="2038296"/>
            <a:ext cx="9903854" cy="2756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5400" b="1" i="1" dirty="0">
                <a:solidFill>
                  <a:sysClr val="windowText" lastClr="000000"/>
                </a:solidFill>
              </a:rPr>
              <a:t>ACTIVIDADES REALIZADAS</a:t>
            </a:r>
          </a:p>
        </p:txBody>
      </p:sp>
    </p:spTree>
    <p:extLst>
      <p:ext uri="{BB962C8B-B14F-4D97-AF65-F5344CB8AC3E}">
        <p14:creationId xmlns:p14="http://schemas.microsoft.com/office/powerpoint/2010/main" val="304283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70279" y="625055"/>
            <a:ext cx="7611414" cy="1468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5400" b="1" dirty="0">
                <a:solidFill>
                  <a:srgbClr val="FFFF00"/>
                </a:solidFill>
                <a:effectLst>
                  <a:glow rad="228600">
                    <a:schemeClr val="accent2">
                      <a:satMod val="175000"/>
                      <a:alpha val="40000"/>
                    </a:schemeClr>
                  </a:glow>
                </a:effectLst>
              </a:rPr>
              <a:t>ASISTIR A SESIONES </a:t>
            </a:r>
          </a:p>
        </p:txBody>
      </p:sp>
      <p:sp>
        <p:nvSpPr>
          <p:cNvPr id="3" name="Rectángulo 2"/>
          <p:cNvSpPr/>
          <p:nvPr/>
        </p:nvSpPr>
        <p:spPr>
          <a:xfrm>
            <a:off x="3429215" y="2093246"/>
            <a:ext cx="5962918" cy="277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s-EC" sz="2800" b="1" dirty="0">
                <a:solidFill>
                  <a:schemeClr val="tx1"/>
                </a:solidFill>
              </a:rPr>
              <a:t>24 SESIONES ORDINARIAS</a:t>
            </a:r>
          </a:p>
          <a:p>
            <a:pPr marL="457200" indent="-457200" algn="just">
              <a:buFont typeface="Arial" panose="020B0604020202020204" pitchFamily="34" charset="0"/>
              <a:buChar char="•"/>
            </a:pPr>
            <a:r>
              <a:rPr lang="es-EC" sz="2800" b="1" dirty="0">
                <a:solidFill>
                  <a:schemeClr val="tx1"/>
                </a:solidFill>
              </a:rPr>
              <a:t>2</a:t>
            </a:r>
            <a:r>
              <a:rPr lang="es-EC" sz="2800" b="1">
                <a:solidFill>
                  <a:schemeClr val="tx1"/>
                </a:solidFill>
              </a:rPr>
              <a:t> </a:t>
            </a:r>
            <a:r>
              <a:rPr lang="es-EC" sz="2800" b="1" dirty="0">
                <a:solidFill>
                  <a:schemeClr val="tx1"/>
                </a:solidFill>
              </a:rPr>
              <a:t>SESIÓN EXTRAORDINARIA</a:t>
            </a:r>
          </a:p>
          <a:p>
            <a:pPr marL="457200" indent="-457200" algn="just">
              <a:buFont typeface="Arial" panose="020B0604020202020204" pitchFamily="34" charset="0"/>
              <a:buChar char="•"/>
            </a:pPr>
            <a:r>
              <a:rPr lang="es-EC" sz="2800" b="1" dirty="0">
                <a:solidFill>
                  <a:schemeClr val="tx1"/>
                </a:solidFill>
              </a:rPr>
              <a:t>1 INAUGURAL</a:t>
            </a:r>
          </a:p>
          <a:p>
            <a:pPr marL="457200" indent="-457200" algn="just">
              <a:buFont typeface="Arial" panose="020B0604020202020204" pitchFamily="34" charset="0"/>
              <a:buChar char="•"/>
            </a:pPr>
            <a:r>
              <a:rPr lang="es-EC" sz="2800" b="1" dirty="0">
                <a:solidFill>
                  <a:schemeClr val="tx1"/>
                </a:solidFill>
              </a:rPr>
              <a:t>1 CONMEMORATIVA </a:t>
            </a:r>
          </a:p>
        </p:txBody>
      </p:sp>
    </p:spTree>
    <p:extLst>
      <p:ext uri="{BB962C8B-B14F-4D97-AF65-F5344CB8AC3E}">
        <p14:creationId xmlns:p14="http://schemas.microsoft.com/office/powerpoint/2010/main" val="4239801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98490" y="604983"/>
            <a:ext cx="10882648" cy="107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Las actividades que se ejecutan son:</a:t>
            </a:r>
            <a:endParaRPr lang="es-EC" sz="2400" dirty="0">
              <a:solidFill>
                <a:schemeClr val="tx1"/>
              </a:solidFill>
            </a:endParaRPr>
          </a:p>
          <a:p>
            <a:r>
              <a:rPr lang="es-EC" dirty="0">
                <a:solidFill>
                  <a:schemeClr val="tx1"/>
                </a:solidFill>
              </a:rPr>
              <a:t>Manejo del área de lombricultura del GAD parroquial San Jacinto del Búa (CIFA) Centro Integral Formación Agro productiva: </a:t>
            </a:r>
          </a:p>
        </p:txBody>
      </p:sp>
      <p:sp>
        <p:nvSpPr>
          <p:cNvPr id="4" name="Rectángulo 3"/>
          <p:cNvSpPr/>
          <p:nvPr/>
        </p:nvSpPr>
        <p:spPr>
          <a:xfrm>
            <a:off x="824510" y="1893194"/>
            <a:ext cx="2743200" cy="3863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C" dirty="0">
                <a:solidFill>
                  <a:schemeClr val="tx1"/>
                </a:solidFill>
              </a:rPr>
              <a:t>Control del trabajo mediante Inspecciones  del manejo  (  control de plagas, alimentación, riego, aireación de las camas de lombrices, para obtener el  humus,  lixiviado) y usarlo como abono en la siembra especies forestales y huertos comunitario.</a:t>
            </a:r>
          </a:p>
        </p:txBody>
      </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a:off x="7531240" y="3947160"/>
            <a:ext cx="3848852" cy="2070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775" y="3947160"/>
            <a:ext cx="3455399" cy="2118360"/>
          </a:xfrm>
          <a:prstGeom prst="rect">
            <a:avLst/>
          </a:prstGeom>
          <a:ln w="38100">
            <a:solidFill>
              <a:schemeClr val="tx2"/>
            </a:solidFill>
          </a:ln>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719" y="1400757"/>
            <a:ext cx="5056909" cy="2424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314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91" y="722168"/>
            <a:ext cx="4523509" cy="2686050"/>
          </a:xfrm>
          <a:prstGeom prst="rect">
            <a:avLst/>
          </a:prstGeom>
          <a:ln w="57150">
            <a:solidFill>
              <a:schemeClr val="accent1"/>
            </a:solidFill>
          </a:ln>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255" y="786245"/>
            <a:ext cx="5292436" cy="2557895"/>
          </a:xfrm>
          <a:prstGeom prst="rect">
            <a:avLst/>
          </a:prstGeom>
          <a:ln w="38100">
            <a:solidFill>
              <a:schemeClr val="accent1"/>
            </a:solidFill>
            <a:prstDash val="dash"/>
          </a:ln>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91" y="3616037"/>
            <a:ext cx="4523509" cy="2698606"/>
          </a:xfrm>
          <a:prstGeom prst="rect">
            <a:avLst/>
          </a:prstGeom>
          <a:ln w="38100">
            <a:solidFill>
              <a:schemeClr val="accent1"/>
            </a:solidFill>
            <a:prstDash val="lgDashDot"/>
          </a:ln>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1255" y="3616037"/>
            <a:ext cx="5292436" cy="2698606"/>
          </a:xfrm>
          <a:prstGeom prst="rect">
            <a:avLst/>
          </a:prstGeom>
          <a:ln w="57150">
            <a:solidFill>
              <a:schemeClr val="accent1"/>
            </a:solidFill>
          </a:ln>
        </p:spPr>
      </p:pic>
    </p:spTree>
    <p:extLst>
      <p:ext uri="{BB962C8B-B14F-4D97-AF65-F5344CB8AC3E}">
        <p14:creationId xmlns:p14="http://schemas.microsoft.com/office/powerpoint/2010/main" val="28565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776433" y="1293252"/>
            <a:ext cx="3438659" cy="112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EC" sz="2000" dirty="0">
                <a:solidFill>
                  <a:schemeClr val="tx1"/>
                </a:solidFill>
              </a:rPr>
              <a:t>Socialización  del proyecto de Reforestación de las cuencas Hídricas en nuestra Parroquia</a:t>
            </a:r>
          </a:p>
        </p:txBody>
      </p:sp>
      <p:pic>
        <p:nvPicPr>
          <p:cNvPr id="5" name="Imagen 4" descr="C:\Users\USUARIO\Desktop\Nueva carpeta\IMG_20190711_20403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523" y="871790"/>
            <a:ext cx="4616557" cy="2451066"/>
          </a:xfrm>
          <a:prstGeom prst="rect">
            <a:avLst/>
          </a:prstGeom>
          <a:ln w="38100" cap="sq">
            <a:solidFill>
              <a:srgbClr val="C10F9B"/>
            </a:solidFill>
            <a:prstDash val="solid"/>
            <a:miter lim="800000"/>
          </a:ln>
          <a:effectLst>
            <a:outerShdw blurRad="50800" dist="38100" dir="2700000" algn="tl" rotWithShape="0">
              <a:srgbClr val="000000">
                <a:alpha val="43000"/>
              </a:srgbClr>
            </a:outerShdw>
          </a:effectLst>
        </p:spPr>
      </p:pic>
      <p:sp>
        <p:nvSpPr>
          <p:cNvPr id="4" name="Rectángulo 3"/>
          <p:cNvSpPr/>
          <p:nvPr/>
        </p:nvSpPr>
        <p:spPr>
          <a:xfrm>
            <a:off x="6887192" y="3322856"/>
            <a:ext cx="3640429" cy="2224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C" sz="2000" dirty="0">
                <a:solidFill>
                  <a:schemeClr val="tx1"/>
                </a:solidFill>
              </a:rPr>
              <a:t>Se visitó al Sector La Asunción de la Parroquia Valle Hermoso, donde se realiza una gira de observación de las plantas ornamentales para dicho proyecto replicarlo en el GAD Parroquial</a:t>
            </a:r>
          </a:p>
        </p:txBody>
      </p:sp>
      <p:pic>
        <p:nvPicPr>
          <p:cNvPr id="6" name="Imagen 5" descr="C:\Users\USUARIO\Desktop\Nueva carpeta\IMG_20190712_1733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523" y="3657600"/>
            <a:ext cx="4616556" cy="2423160"/>
          </a:xfrm>
          <a:prstGeom prst="rect">
            <a:avLst/>
          </a:prstGeom>
          <a:ln w="38100" cap="sq">
            <a:solidFill>
              <a:srgbClr val="C10F9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157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59110" y="880056"/>
            <a:ext cx="6503831" cy="1712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ysClr val="windowText" lastClr="000000"/>
                </a:solidFill>
              </a:rPr>
              <a:t>Con el Equipo de Medio ambiente del GAD parroquial se realizó el mantenimiento de los espacios verdes en la Parroquia con el fin de mejorar el aspecto del Barrio Nueve de Octubre y asegurar un ambiente sano sostenible y sustentable que contribuya al medio ambiente.</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080" y="2958706"/>
            <a:ext cx="7427890" cy="2955366"/>
          </a:xfrm>
          <a:prstGeom prst="rect">
            <a:avLst/>
          </a:prstGeom>
          <a:ln w="38100">
            <a:solidFill>
              <a:srgbClr val="FFFF00"/>
            </a:solidFill>
          </a:ln>
        </p:spPr>
      </p:pic>
    </p:spTree>
    <p:extLst>
      <p:ext uri="{BB962C8B-B14F-4D97-AF65-F5344CB8AC3E}">
        <p14:creationId xmlns:p14="http://schemas.microsoft.com/office/powerpoint/2010/main" val="78176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38201" y="4107286"/>
            <a:ext cx="2910840" cy="2430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1.Gracias al convenio Marco con la UTE de Quevedo lo cual nos enviaba alumnos para realizar la vinculación en la comunidad, se  trabajo con adultos mayores y personas con discapacidad en siembra de huertos orgánicos, plantas ornamentales y crianza de  animales menores (tilapias, pollos pio pio)</a:t>
            </a:r>
          </a:p>
          <a:p>
            <a:pPr algn="just"/>
            <a:endParaRPr lang="es-EC" sz="2000" dirty="0">
              <a:solidFill>
                <a:schemeClr val="tx1"/>
              </a:solidFill>
            </a:endParaRPr>
          </a:p>
          <a:p>
            <a:pPr algn="just"/>
            <a:endParaRPr lang="es-EC" sz="2000" dirty="0">
              <a:solidFill>
                <a:schemeClr val="tx1"/>
              </a:solidFill>
            </a:endParaRPr>
          </a:p>
          <a:p>
            <a:pPr marL="342900" indent="-342900" algn="just">
              <a:buFont typeface="+mj-lt"/>
              <a:buAutoNum type="arabicPeriod"/>
            </a:pPr>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a:p>
            <a:pPr algn="just"/>
            <a:endParaRPr lang="es-EC" dirty="0">
              <a:solidFill>
                <a:schemeClr val="tx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841" y="838201"/>
            <a:ext cx="3646222" cy="2448058"/>
          </a:xfrm>
          <a:prstGeom prst="rect">
            <a:avLst/>
          </a:prstGeom>
          <a:ln w="28575">
            <a:solidFill>
              <a:srgbClr val="FFFF00"/>
            </a:solidFill>
          </a:ln>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841" y="3449070"/>
            <a:ext cx="7033366" cy="2773680"/>
          </a:xfrm>
          <a:prstGeom prst="rect">
            <a:avLst/>
          </a:prstGeom>
          <a:ln w="38100">
            <a:solidFill>
              <a:srgbClr val="FFFF00"/>
            </a:solidFill>
          </a:ln>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838201"/>
            <a:ext cx="3238607" cy="2423159"/>
          </a:xfrm>
          <a:prstGeom prst="rect">
            <a:avLst/>
          </a:prstGeom>
          <a:ln w="38100">
            <a:solidFill>
              <a:srgbClr val="FFFF00"/>
            </a:solidFill>
          </a:ln>
        </p:spPr>
      </p:pic>
    </p:spTree>
    <p:extLst>
      <p:ext uri="{BB962C8B-B14F-4D97-AF65-F5344CB8AC3E}">
        <p14:creationId xmlns:p14="http://schemas.microsoft.com/office/powerpoint/2010/main" val="34241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758</TotalTime>
  <Words>710</Words>
  <Application>Microsoft Office PowerPoint</Application>
  <PresentationFormat>Panorámica</PresentationFormat>
  <Paragraphs>60</Paragraphs>
  <Slides>16</Slides>
  <Notes>0</Notes>
  <HiddenSlides>1</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16</vt:i4>
      </vt:variant>
    </vt:vector>
  </HeadingPairs>
  <TitlesOfParts>
    <vt:vector size="20" baseType="lpstr">
      <vt:lpstr>Arial</vt:lpstr>
      <vt:lpstr>Arial Black</vt:lpstr>
      <vt:lpstr>Garamond</vt:lpstr>
      <vt:lpstr>Orgánico</vt:lpstr>
      <vt:lpstr>RENDICION DE CUENTAS PERIODO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PERIÓDO 2019</dc:title>
  <dc:creator>USUARIO</dc:creator>
  <cp:lastModifiedBy>LIGIA RIVADENEIRA</cp:lastModifiedBy>
  <cp:revision>47</cp:revision>
  <dcterms:created xsi:type="dcterms:W3CDTF">2020-09-08T16:13:08Z</dcterms:created>
  <dcterms:modified xsi:type="dcterms:W3CDTF">2020-10-23T21:09:57Z</dcterms:modified>
</cp:coreProperties>
</file>