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3" r:id="rId3"/>
    <p:sldId id="312" r:id="rId4"/>
    <p:sldId id="314" r:id="rId5"/>
    <p:sldId id="257" r:id="rId6"/>
    <p:sldId id="258" r:id="rId7"/>
    <p:sldId id="259" r:id="rId8"/>
    <p:sldId id="260" r:id="rId9"/>
    <p:sldId id="261" r:id="rId10"/>
    <p:sldId id="262" r:id="rId11"/>
    <p:sldId id="268" r:id="rId12"/>
    <p:sldId id="264" r:id="rId13"/>
    <p:sldId id="272" r:id="rId14"/>
    <p:sldId id="273" r:id="rId15"/>
    <p:sldId id="265" r:id="rId16"/>
    <p:sldId id="269" r:id="rId17"/>
    <p:sldId id="270" r:id="rId18"/>
    <p:sldId id="274" r:id="rId19"/>
    <p:sldId id="275" r:id="rId20"/>
    <p:sldId id="271" r:id="rId21"/>
    <p:sldId id="266" r:id="rId22"/>
    <p:sldId id="276" r:id="rId23"/>
    <p:sldId id="267" r:id="rId24"/>
    <p:sldId id="277" r:id="rId25"/>
    <p:sldId id="278" r:id="rId26"/>
    <p:sldId id="279" r:id="rId27"/>
    <p:sldId id="280" r:id="rId28"/>
    <p:sldId id="281" r:id="rId29"/>
    <p:sldId id="282" r:id="rId30"/>
    <p:sldId id="284" r:id="rId31"/>
    <p:sldId id="285" r:id="rId32"/>
    <p:sldId id="283" r:id="rId33"/>
    <p:sldId id="287" r:id="rId34"/>
    <p:sldId id="286" r:id="rId35"/>
    <p:sldId id="288" r:id="rId36"/>
    <p:sldId id="289" r:id="rId37"/>
    <p:sldId id="290" r:id="rId38"/>
    <p:sldId id="291" r:id="rId39"/>
    <p:sldId id="315"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8" d="100"/>
          <a:sy n="78" d="100"/>
        </p:scale>
        <p:origin x="456"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accent1">
                  <a:lumMod val="50000"/>
                </a:schemeClr>
              </a:solidFill>
              <a:latin typeface="Algerian" panose="04020705040A02060702" pitchFamily="82" charset="0"/>
              <a:ea typeface="+mn-ea"/>
              <a:cs typeface="+mn-cs"/>
            </a:defRPr>
          </a:pPr>
          <a:endParaRPr lang="es-EC"/>
        </a:p>
      </c:txPr>
    </c:title>
    <c:autoTitleDeleted val="0"/>
    <c:plotArea>
      <c:layout/>
      <c:pieChart>
        <c:varyColors val="1"/>
        <c:ser>
          <c:idx val="0"/>
          <c:order val="0"/>
          <c:tx>
            <c:strRef>
              <c:f>Hoja1!$B$1</c:f>
              <c:strCache>
                <c:ptCount val="1"/>
                <c:pt idx="0">
                  <c:v>PRESUPUESTO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EE-4575-8E99-4792FBD45E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EE-4575-8E99-4792FBD45E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EE-4575-8E99-4792FBD45EE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0EE-4575-8E99-4792FBD45EE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PRESUPUESTO NO EJECUTADO 12,35 %</c:v>
                </c:pt>
                <c:pt idx="1">
                  <c:v>PRESUPUESTO EJECUTADO 87,65 %</c:v>
                </c:pt>
              </c:strCache>
            </c:strRef>
          </c:cat>
          <c:val>
            <c:numRef>
              <c:f>Hoja1!$B$2:$B$5</c:f>
              <c:numCache>
                <c:formatCode>General</c:formatCode>
                <c:ptCount val="4"/>
                <c:pt idx="0">
                  <c:v>12.35</c:v>
                </c:pt>
                <c:pt idx="1">
                  <c:v>87.65</c:v>
                </c:pt>
              </c:numCache>
            </c:numRef>
          </c:val>
          <c:extLst>
            <c:ext xmlns:c16="http://schemas.microsoft.com/office/drawing/2014/chart" uri="{C3380CC4-5D6E-409C-BE32-E72D297353CC}">
              <c16:uniqueId val="{00000008-20EE-4575-8E99-4792FBD45EE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2"/>
        <c:delete val="1"/>
      </c:legendEntry>
      <c:legendEntry>
        <c:idx val="3"/>
        <c:delete val="1"/>
      </c:legendEntry>
      <c:layout>
        <c:manualLayout>
          <c:xMode val="edge"/>
          <c:yMode val="edge"/>
          <c:x val="0.62395389634467435"/>
          <c:y val="0.2733288210836966"/>
          <c:w val="0.35230253420538499"/>
          <c:h val="0.427127308499144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50000"/>
                  </a:schemeClr>
                </a:solidFill>
                <a:latin typeface="+mn-lt"/>
                <a:ea typeface="+mn-ea"/>
                <a:cs typeface="+mn-cs"/>
              </a:defRPr>
            </a:pPr>
            <a:r>
              <a:rPr lang="en-US" sz="1800" dirty="0">
                <a:solidFill>
                  <a:schemeClr val="accent1">
                    <a:lumMod val="50000"/>
                  </a:schemeClr>
                </a:solidFill>
                <a:latin typeface="Algerian" panose="04020705040A02060702" pitchFamily="82" charset="0"/>
              </a:rPr>
              <a:t>EJECUCIÓN DEL PRESUPUESTO</a:t>
            </a:r>
          </a:p>
        </c:rich>
      </c:tx>
      <c:layout>
        <c:manualLayout>
          <c:xMode val="edge"/>
          <c:yMode val="edge"/>
          <c:x val="0.255414959889186"/>
          <c:y val="3.628300745817375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50000"/>
                </a:schemeClr>
              </a:solidFill>
              <a:latin typeface="+mn-lt"/>
              <a:ea typeface="+mn-ea"/>
              <a:cs typeface="+mn-cs"/>
            </a:defRPr>
          </a:pPr>
          <a:endParaRPr lang="es-EC"/>
        </a:p>
      </c:txPr>
    </c:title>
    <c:autoTitleDeleted val="0"/>
    <c:plotArea>
      <c:layout/>
      <c:doughnutChart>
        <c:varyColors val="1"/>
        <c:ser>
          <c:idx val="0"/>
          <c:order val="0"/>
          <c:tx>
            <c:strRef>
              <c:f>Hoja1!$B$1</c:f>
              <c:strCache>
                <c:ptCount val="1"/>
                <c:pt idx="0">
                  <c:v>EJECUCIÓN DEL PRESUPUESTO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D7-43AB-BDB3-7E51C6CB4B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D7-43AB-BDB3-7E51C6CB4B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D7-43AB-BDB3-7E51C6CB4B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D7-43AB-BDB3-7E51C6CB4B2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GASTO CORRIENTE 13,18 %</c:v>
                </c:pt>
                <c:pt idx="1">
                  <c:v>GASTO DE INVERSIÓN 86,82 %</c:v>
                </c:pt>
              </c:strCache>
            </c:strRef>
          </c:cat>
          <c:val>
            <c:numRef>
              <c:f>Hoja1!$B$2:$B$5</c:f>
              <c:numCache>
                <c:formatCode>0.00%</c:formatCode>
                <c:ptCount val="4"/>
                <c:pt idx="0">
                  <c:v>0.1318</c:v>
                </c:pt>
                <c:pt idx="1">
                  <c:v>0.86819999999999997</c:v>
                </c:pt>
              </c:numCache>
            </c:numRef>
          </c:val>
          <c:extLst>
            <c:ext xmlns:c16="http://schemas.microsoft.com/office/drawing/2014/chart" uri="{C3380CC4-5D6E-409C-BE32-E72D297353CC}">
              <c16:uniqueId val="{00000008-8ED7-43AB-BDB3-7E51C6CB4B29}"/>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egendEntry>
        <c:idx val="2"/>
        <c:delete val="1"/>
      </c:legendEntry>
      <c:legendEntry>
        <c:idx val="3"/>
        <c:delete val="1"/>
      </c:legendEntry>
      <c:layout>
        <c:manualLayout>
          <c:xMode val="edge"/>
          <c:yMode val="edge"/>
          <c:x val="0.14871297249650003"/>
          <c:y val="0.7820249789832433"/>
          <c:w val="0.77783275679439412"/>
          <c:h val="0.193786523203360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50000"/>
                  </a:schemeClr>
                </a:solidFill>
                <a:latin typeface="+mn-lt"/>
                <a:ea typeface="+mn-ea"/>
                <a:cs typeface="+mn-cs"/>
              </a:defRPr>
            </a:pPr>
            <a:r>
              <a:rPr lang="en-US" dirty="0">
                <a:solidFill>
                  <a:schemeClr val="accent1">
                    <a:lumMod val="50000"/>
                  </a:schemeClr>
                </a:solidFill>
                <a:latin typeface="Algerian" panose="04020705040A02060702" pitchFamily="82" charset="0"/>
              </a:rPr>
              <a:t>GASTOS CORRIENTES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50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GASTOS CORRIENTES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25-4B38-ABA8-0AEAAA4BE7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25-4B38-ABA8-0AEAAA4BE7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25-4B38-ABA8-0AEAAA4BE7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25-4B38-ABA8-0AEAAA4BE78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EJECUTADO 83,66 %</c:v>
                </c:pt>
                <c:pt idx="1">
                  <c:v>POR EJECUTAR 16,34 %</c:v>
                </c:pt>
              </c:strCache>
            </c:strRef>
          </c:cat>
          <c:val>
            <c:numRef>
              <c:f>Hoja1!$B$2:$B$5</c:f>
              <c:numCache>
                <c:formatCode>0.00%</c:formatCode>
                <c:ptCount val="4"/>
                <c:pt idx="0">
                  <c:v>0.83660000000000001</c:v>
                </c:pt>
                <c:pt idx="1">
                  <c:v>0.16339999999999999</c:v>
                </c:pt>
              </c:numCache>
            </c:numRef>
          </c:val>
          <c:extLst>
            <c:ext xmlns:c16="http://schemas.microsoft.com/office/drawing/2014/chart" uri="{C3380CC4-5D6E-409C-BE32-E72D297353CC}">
              <c16:uniqueId val="{00000008-F725-4B38-ABA8-0AEAAA4BE78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PRESUPUESTO EJECUTADO POR COMPONENTE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C0-43C6-9BDC-339CA00E97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EC0-43C6-9BDC-339CA00E97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EC0-43C6-9BDC-339CA00E97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EC0-43C6-9BDC-339CA00E97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EC0-43C6-9BDC-339CA00E97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Hoja1!$A$2:$A$6</c:f>
              <c:strCache>
                <c:ptCount val="5"/>
                <c:pt idx="0">
                  <c:v>AMBIENTAL Y BIOFISICO</c:v>
                </c:pt>
                <c:pt idx="1">
                  <c:v>ECONOMICO PRODUCTIVO</c:v>
                </c:pt>
                <c:pt idx="2">
                  <c:v>SOCIO CULTURAL</c:v>
                </c:pt>
                <c:pt idx="3">
                  <c:v>ASENTAMIENTOS HUMANOS</c:v>
                </c:pt>
                <c:pt idx="4">
                  <c:v>POLITICO INSTITUCIONAL</c:v>
                </c:pt>
              </c:strCache>
            </c:strRef>
          </c:cat>
          <c:val>
            <c:numRef>
              <c:f>Hoja1!$B$2:$B$6</c:f>
              <c:numCache>
                <c:formatCode>0.00%</c:formatCode>
                <c:ptCount val="5"/>
                <c:pt idx="0">
                  <c:v>3.7600000000000001E-2</c:v>
                </c:pt>
                <c:pt idx="1">
                  <c:v>4.2500000000000003E-2</c:v>
                </c:pt>
                <c:pt idx="2">
                  <c:v>0.15440000000000001</c:v>
                </c:pt>
                <c:pt idx="3">
                  <c:v>0.55810000000000004</c:v>
                </c:pt>
                <c:pt idx="4">
                  <c:v>0.2074</c:v>
                </c:pt>
              </c:numCache>
            </c:numRef>
          </c:val>
          <c:extLst>
            <c:ext xmlns:c16="http://schemas.microsoft.com/office/drawing/2014/chart" uri="{C3380CC4-5D6E-409C-BE32-E72D297353CC}">
              <c16:uniqueId val="{0000000A-6EC0-43C6-9BDC-339CA00E970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76516736053024614"/>
          <c:w val="0.98241068584677149"/>
          <c:h val="0.2348326394697538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accent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s-EC"/>
        </a:p>
      </c:txPr>
    </c:title>
    <c:autoTitleDeleted val="0"/>
    <c:plotArea>
      <c:layout/>
      <c:pieChart>
        <c:varyColors val="1"/>
        <c:ser>
          <c:idx val="0"/>
          <c:order val="0"/>
          <c:tx>
            <c:strRef>
              <c:f>Hoja1!$B$1</c:f>
              <c:strCache>
                <c:ptCount val="1"/>
                <c:pt idx="0">
                  <c:v>COMPONENTE BIOFISICO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5E-48FF-B195-0BF575C93D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5E-48FF-B195-0BF575C93D7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5E-48FF-B195-0BF575C93D7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5E-48FF-B195-0BF575C93D7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PENDIENTE EJECUTAR 0,63%</c:v>
                </c:pt>
                <c:pt idx="1">
                  <c:v>EJECUTADO 99,47 %</c:v>
                </c:pt>
              </c:strCache>
            </c:strRef>
          </c:cat>
          <c:val>
            <c:numRef>
              <c:f>Hoja1!$B$2:$B$5</c:f>
              <c:numCache>
                <c:formatCode>0.00%</c:formatCode>
                <c:ptCount val="4"/>
                <c:pt idx="0">
                  <c:v>6.3E-3</c:v>
                </c:pt>
                <c:pt idx="1">
                  <c:v>0.99470000000000003</c:v>
                </c:pt>
              </c:numCache>
            </c:numRef>
          </c:val>
          <c:extLst>
            <c:ext xmlns:c16="http://schemas.microsoft.com/office/drawing/2014/chart" uri="{C3380CC4-5D6E-409C-BE32-E72D297353CC}">
              <c16:uniqueId val="{00000008-6C5E-48FF-B195-0BF575C93D7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1865243779633097"/>
          <c:y val="0.83924564357897113"/>
          <c:w val="0.63588679640220891"/>
          <c:h val="0.136565684782246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bg1"/>
                </a:solidFill>
                <a:latin typeface="+mn-lt"/>
                <a:ea typeface="+mn-ea"/>
                <a:cs typeface="+mn-cs"/>
              </a:defRPr>
            </a:pPr>
            <a:r>
              <a:rPr lang="es-EC" sz="1600">
                <a:solidFill>
                  <a:schemeClr val="bg1"/>
                </a:solidFill>
              </a:rPr>
              <a:t>COMPONENTE ECONÓMICO PRODUCTIVO</a:t>
            </a:r>
          </a:p>
        </c:rich>
      </c:tx>
      <c:layout>
        <c:manualLayout>
          <c:xMode val="edge"/>
          <c:yMode val="edge"/>
          <c:x val="0.17250705550329254"/>
          <c:y val="1.209433581939125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bg1"/>
              </a:solidFill>
              <a:latin typeface="+mn-lt"/>
              <a:ea typeface="+mn-ea"/>
              <a:cs typeface="+mn-cs"/>
            </a:defRPr>
          </a:pPr>
          <a:endParaRPr lang="es-EC"/>
        </a:p>
      </c:txPr>
    </c:title>
    <c:autoTitleDeleted val="0"/>
    <c:plotArea>
      <c:layout/>
      <c:pieChart>
        <c:varyColors val="1"/>
        <c:ser>
          <c:idx val="0"/>
          <c:order val="0"/>
          <c:tx>
            <c:strRef>
              <c:f>Hoja1!$B$1</c:f>
              <c:strCache>
                <c:ptCount val="1"/>
                <c:pt idx="0">
                  <c:v>COMPONENTE ECONOMICO PRODUCTIVO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D9-4B6F-BC8F-FA3ED6187E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D9-4B6F-BC8F-FA3ED6187E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D9-4B6F-BC8F-FA3ED6187E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D9-4B6F-BC8F-FA3ED6187E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PENDIENTE EJECUTAR 0,98%</c:v>
                </c:pt>
                <c:pt idx="1">
                  <c:v>EJECUTADO 99,02 %</c:v>
                </c:pt>
              </c:strCache>
            </c:strRef>
          </c:cat>
          <c:val>
            <c:numRef>
              <c:f>Hoja1!$B$2:$B$5</c:f>
              <c:numCache>
                <c:formatCode>0.00%</c:formatCode>
                <c:ptCount val="4"/>
                <c:pt idx="0">
                  <c:v>9.7999999999999997E-3</c:v>
                </c:pt>
                <c:pt idx="1">
                  <c:v>0.99019999999999997</c:v>
                </c:pt>
              </c:numCache>
            </c:numRef>
          </c:val>
          <c:extLst>
            <c:ext xmlns:c16="http://schemas.microsoft.com/office/drawing/2014/chart" uri="{C3380CC4-5D6E-409C-BE32-E72D297353CC}">
              <c16:uniqueId val="{00000008-3BD9-4B6F-BC8F-FA3ED6187EC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9.9418152458129946E-2"/>
          <c:y val="0.79712809976450849"/>
          <c:w val="0.7611823245753736"/>
          <c:h val="0.1786830708286060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50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COMPONENTE SOCIO CULTURAL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0D-4E16-9A55-772D6A1FD2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0D-4E16-9A55-772D6A1FD2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0D-4E16-9A55-772D6A1FD29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0D-4E16-9A55-772D6A1FD29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EJECUTADO 95,49 %</c:v>
                </c:pt>
                <c:pt idx="1">
                  <c:v>PENDIENTE EJECUTAR 4,51 %</c:v>
                </c:pt>
              </c:strCache>
            </c:strRef>
          </c:cat>
          <c:val>
            <c:numRef>
              <c:f>Hoja1!$B$2:$B$5</c:f>
              <c:numCache>
                <c:formatCode>0.00%</c:formatCode>
                <c:ptCount val="4"/>
                <c:pt idx="0">
                  <c:v>0.95489999999999997</c:v>
                </c:pt>
                <c:pt idx="1">
                  <c:v>4.5100000000000001E-2</c:v>
                </c:pt>
              </c:numCache>
            </c:numRef>
          </c:val>
          <c:extLst>
            <c:ext xmlns:c16="http://schemas.microsoft.com/office/drawing/2014/chart" uri="{C3380CC4-5D6E-409C-BE32-E72D297353CC}">
              <c16:uniqueId val="{00000008-6C0D-4E16-9A55-772D6A1FD29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10268648649608615"/>
          <c:y val="0.81091763164286235"/>
          <c:w val="0.80076687833838789"/>
          <c:h val="0.16489365348605811"/>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accent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mn-lt"/>
              <a:ea typeface="+mn-ea"/>
              <a:cs typeface="+mn-cs"/>
            </a:defRPr>
          </a:pPr>
          <a:endParaRPr lang="es-EC"/>
        </a:p>
      </c:txPr>
    </c:title>
    <c:autoTitleDeleted val="0"/>
    <c:plotArea>
      <c:layout/>
      <c:pieChart>
        <c:varyColors val="1"/>
        <c:ser>
          <c:idx val="0"/>
          <c:order val="0"/>
          <c:tx>
            <c:strRef>
              <c:f>Hoja1!$B$1</c:f>
              <c:strCache>
                <c:ptCount val="1"/>
                <c:pt idx="0">
                  <c:v>COMPONENTE ASENTAMIENTOS HUMANOS Y GASTOS RELACIONADOS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04-4B58-85BB-519DDFEDB0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04-4B58-85BB-519DDFEDB0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704-4B58-85BB-519DDFEDB0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704-4B58-85BB-519DDFEDB0B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2"/>
                <c:pt idx="0">
                  <c:v>COMPONENTE ASENTAMIENTOS 81,32 %</c:v>
                </c:pt>
                <c:pt idx="1">
                  <c:v>GASTOS RELACIONADOS ARREGLO DE MAQUINARIA 18,68 %</c:v>
                </c:pt>
              </c:strCache>
            </c:strRef>
          </c:cat>
          <c:val>
            <c:numRef>
              <c:f>Hoja1!$B$2:$B$5</c:f>
              <c:numCache>
                <c:formatCode>0.00%</c:formatCode>
                <c:ptCount val="4"/>
                <c:pt idx="0">
                  <c:v>0.81320000000000003</c:v>
                </c:pt>
                <c:pt idx="1">
                  <c:v>0.18679999999999999</c:v>
                </c:pt>
              </c:numCache>
            </c:numRef>
          </c:val>
          <c:extLst>
            <c:ext xmlns:c16="http://schemas.microsoft.com/office/drawing/2014/chart" uri="{C3380CC4-5D6E-409C-BE32-E72D297353CC}">
              <c16:uniqueId val="{00000008-2704-4B58-85BB-519DDFEDB0B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1.6857160542933455E-2"/>
          <c:y val="0.78137841302352273"/>
          <c:w val="0.55853272965287182"/>
          <c:h val="0.2167388016895239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accent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10/2/2020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10/2/2020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10/2/2020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10/2/2020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18FEA-6E39-4678-8E74-0BCA5019B946}"/>
              </a:ext>
            </a:extLst>
          </p:cNvPr>
          <p:cNvSpPr>
            <a:spLocks noGrp="1"/>
          </p:cNvSpPr>
          <p:nvPr>
            <p:ph type="ctrTitle"/>
          </p:nvPr>
        </p:nvSpPr>
        <p:spPr>
          <a:xfrm>
            <a:off x="664625" y="99419"/>
            <a:ext cx="8825658" cy="3329581"/>
          </a:xfrm>
        </p:spPr>
        <p:txBody>
          <a:bodyPr/>
          <a:lstStyle/>
          <a:p>
            <a:r>
              <a:rPr lang="es-MX" b="1" dirty="0">
                <a:solidFill>
                  <a:schemeClr val="accent1">
                    <a:lumMod val="50000"/>
                  </a:schemeClr>
                </a:solidFill>
                <a:latin typeface="Algerian" panose="04020705040A02060702" pitchFamily="82" charset="0"/>
              </a:rPr>
              <a:t>INFORMACIÓN FINANCIERA</a:t>
            </a:r>
            <a:endParaRPr lang="es-EC" b="1" dirty="0">
              <a:solidFill>
                <a:schemeClr val="accent1">
                  <a:lumMod val="50000"/>
                </a:schemeClr>
              </a:solidFill>
              <a:latin typeface="Algerian" panose="04020705040A02060702" pitchFamily="82" charset="0"/>
            </a:endParaRPr>
          </a:p>
        </p:txBody>
      </p:sp>
      <p:sp>
        <p:nvSpPr>
          <p:cNvPr id="3" name="Subtítulo 2">
            <a:extLst>
              <a:ext uri="{FF2B5EF4-FFF2-40B4-BE49-F238E27FC236}">
                <a16:creationId xmlns:a16="http://schemas.microsoft.com/office/drawing/2014/main" id="{41A1966F-1D43-40D7-9097-6184872FD2EB}"/>
              </a:ext>
            </a:extLst>
          </p:cNvPr>
          <p:cNvSpPr>
            <a:spLocks noGrp="1"/>
          </p:cNvSpPr>
          <p:nvPr>
            <p:ph type="subTitle" idx="1"/>
          </p:nvPr>
        </p:nvSpPr>
        <p:spPr>
          <a:xfrm>
            <a:off x="479094" y="4174434"/>
            <a:ext cx="5789183" cy="1789043"/>
          </a:xfrm>
        </p:spPr>
        <p:txBody>
          <a:bodyPr>
            <a:noAutofit/>
          </a:bodyPr>
          <a:lstStyle/>
          <a:p>
            <a:r>
              <a:rPr lang="es-MX" sz="3600" b="1" dirty="0">
                <a:latin typeface="Algerian" panose="04020705040A02060702" pitchFamily="82" charset="0"/>
              </a:rPr>
              <a:t>	</a:t>
            </a:r>
            <a:r>
              <a:rPr lang="es-MX" sz="3600" b="1" dirty="0">
                <a:solidFill>
                  <a:schemeClr val="accent1">
                    <a:lumMod val="50000"/>
                  </a:schemeClr>
                </a:solidFill>
                <a:latin typeface="Algerian" panose="04020705040A02060702" pitchFamily="82" charset="0"/>
              </a:rPr>
              <a:t>GAD PARROQUIAL</a:t>
            </a:r>
          </a:p>
          <a:p>
            <a:r>
              <a:rPr lang="es-MX" sz="3600" b="1" dirty="0">
                <a:solidFill>
                  <a:schemeClr val="accent1">
                    <a:lumMod val="50000"/>
                  </a:schemeClr>
                </a:solidFill>
                <a:latin typeface="Algerian" panose="04020705040A02060702" pitchFamily="82" charset="0"/>
              </a:rPr>
              <a:t>“SAN JACINTO DEL BÚA”</a:t>
            </a:r>
            <a:endParaRPr lang="es-EC" sz="3600" b="1" dirty="0">
              <a:solidFill>
                <a:schemeClr val="accent1">
                  <a:lumMod val="50000"/>
                </a:schemeClr>
              </a:solidFill>
              <a:latin typeface="Algerian" panose="04020705040A02060702" pitchFamily="82" charset="0"/>
            </a:endParaRPr>
          </a:p>
        </p:txBody>
      </p:sp>
      <p:pic>
        <p:nvPicPr>
          <p:cNvPr id="1026" name="Picture 2" descr="▷ La importancia de la información financiera y sus características">
            <a:extLst>
              <a:ext uri="{FF2B5EF4-FFF2-40B4-BE49-F238E27FC236}">
                <a16:creationId xmlns:a16="http://schemas.microsoft.com/office/drawing/2014/main" id="{08317708-343D-4702-8F09-A71ACAE1F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86255"/>
            <a:ext cx="5502136" cy="3385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esquinas redondeadas 3">
            <a:extLst>
              <a:ext uri="{FF2B5EF4-FFF2-40B4-BE49-F238E27FC236}">
                <a16:creationId xmlns:a16="http://schemas.microsoft.com/office/drawing/2014/main" id="{7160CA35-0C88-40D4-B1B8-B528B3FB2FD8}"/>
              </a:ext>
            </a:extLst>
          </p:cNvPr>
          <p:cNvSpPr/>
          <p:nvPr/>
        </p:nvSpPr>
        <p:spPr>
          <a:xfrm rot="5400000">
            <a:off x="10204172" y="155727"/>
            <a:ext cx="1152939" cy="841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Algerian" panose="04020705040A02060702" pitchFamily="82" charset="0"/>
              </a:rPr>
              <a:t>2019</a:t>
            </a:r>
            <a:endParaRPr lang="es-EC" sz="2400" dirty="0">
              <a:latin typeface="Algerian" panose="04020705040A02060702" pitchFamily="82" charset="0"/>
            </a:endParaRPr>
          </a:p>
        </p:txBody>
      </p:sp>
      <p:pic>
        <p:nvPicPr>
          <p:cNvPr id="5" name="Imagen 4">
            <a:extLst>
              <a:ext uri="{FF2B5EF4-FFF2-40B4-BE49-F238E27FC236}">
                <a16:creationId xmlns:a16="http://schemas.microsoft.com/office/drawing/2014/main" id="{775D9B4C-0DDA-4C3F-8C3B-F0F02A4A8827}"/>
              </a:ext>
            </a:extLst>
          </p:cNvPr>
          <p:cNvPicPr>
            <a:picLocks noChangeAspect="1"/>
          </p:cNvPicPr>
          <p:nvPr/>
        </p:nvPicPr>
        <p:blipFill>
          <a:blip r:embed="rId3"/>
          <a:stretch>
            <a:fillRect/>
          </a:stretch>
        </p:blipFill>
        <p:spPr>
          <a:xfrm>
            <a:off x="6981866" y="211634"/>
            <a:ext cx="2943225" cy="15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55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52A4C-765B-495E-B071-E3301508E0A4}"/>
              </a:ext>
            </a:extLst>
          </p:cNvPr>
          <p:cNvSpPr>
            <a:spLocks noGrp="1"/>
          </p:cNvSpPr>
          <p:nvPr>
            <p:ph type="title"/>
          </p:nvPr>
        </p:nvSpPr>
        <p:spPr>
          <a:xfrm>
            <a:off x="225083" y="452718"/>
            <a:ext cx="11254154" cy="1400530"/>
          </a:xfrm>
        </p:spPr>
        <p:txBody>
          <a:bodyPr/>
          <a:lstStyle/>
          <a:p>
            <a:pPr algn="ctr"/>
            <a:r>
              <a:rPr lang="en-US" dirty="0">
                <a:solidFill>
                  <a:schemeClr val="accent1">
                    <a:lumMod val="50000"/>
                  </a:schemeClr>
                </a:solidFill>
                <a:latin typeface="Algerian" panose="04020705040A02060702" pitchFamily="82" charset="0"/>
              </a:rPr>
              <a:t>PRESUPUESTO EJECUTADO POR COMPONENTE</a:t>
            </a:r>
            <a:endParaRPr lang="es-EC" dirty="0">
              <a:solidFill>
                <a:schemeClr val="accent1">
                  <a:lumMod val="50000"/>
                </a:schemeClr>
              </a:solidFill>
              <a:latin typeface="Algerian" panose="04020705040A02060702" pitchFamily="82" charset="0"/>
            </a:endParaRPr>
          </a:p>
        </p:txBody>
      </p:sp>
      <p:graphicFrame>
        <p:nvGraphicFramePr>
          <p:cNvPr id="4" name="Marcador de contenido 3">
            <a:extLst>
              <a:ext uri="{FF2B5EF4-FFF2-40B4-BE49-F238E27FC236}">
                <a16:creationId xmlns:a16="http://schemas.microsoft.com/office/drawing/2014/main" id="{E8528F6D-FE9F-49A4-A5EA-63EC0A49907D}"/>
              </a:ext>
            </a:extLst>
          </p:cNvPr>
          <p:cNvGraphicFramePr>
            <a:graphicFrameLocks noGrp="1"/>
          </p:cNvGraphicFramePr>
          <p:nvPr>
            <p:ph idx="1"/>
            <p:extLst>
              <p:ext uri="{D42A27DB-BD31-4B8C-83A1-F6EECF244321}">
                <p14:modId xmlns:p14="http://schemas.microsoft.com/office/powerpoint/2010/main" val="2931086531"/>
              </p:ext>
            </p:extLst>
          </p:nvPr>
        </p:nvGraphicFramePr>
        <p:xfrm>
          <a:off x="520505" y="1730327"/>
          <a:ext cx="11254154" cy="5008098"/>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n 8">
            <a:extLst>
              <a:ext uri="{FF2B5EF4-FFF2-40B4-BE49-F238E27FC236}">
                <a16:creationId xmlns:a16="http://schemas.microsoft.com/office/drawing/2014/main" id="{A7C6FC3E-FD20-4668-94CA-C3AA9B058F5E}"/>
              </a:ext>
            </a:extLst>
          </p:cNvPr>
          <p:cNvPicPr>
            <a:picLocks noChangeAspect="1"/>
          </p:cNvPicPr>
          <p:nvPr/>
        </p:nvPicPr>
        <p:blipFill>
          <a:blip r:embed="rId3"/>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17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C5ACF-1741-4CDD-8B3D-4D335A0A37B4}"/>
              </a:ext>
            </a:extLst>
          </p:cNvPr>
          <p:cNvSpPr>
            <a:spLocks noGrp="1"/>
          </p:cNvSpPr>
          <p:nvPr>
            <p:ph type="title"/>
          </p:nvPr>
        </p:nvSpPr>
        <p:spPr>
          <a:xfrm>
            <a:off x="323557" y="0"/>
            <a:ext cx="9727277" cy="1608907"/>
          </a:xfrm>
        </p:spPr>
        <p:txBody>
          <a:bodyPr/>
          <a:lstStyle/>
          <a:p>
            <a:pPr algn="ctr"/>
            <a:br>
              <a:rPr lang="es-EC" sz="2000" b="1" dirty="0">
                <a:effectLst/>
                <a:latin typeface="Calibri" panose="020F0502020204030204" pitchFamily="34" charset="0"/>
                <a:ea typeface="Calibri" panose="020F0502020204030204" pitchFamily="34" charset="0"/>
                <a:cs typeface="Times New Roman" panose="02020603050405020304" pitchFamily="18" charset="0"/>
              </a:rPr>
            </a:br>
            <a:r>
              <a:rPr lang="es-EC"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El proceso de este componente constituye la base fundamental para el desarrollo de la parroquia de manera que corresponda al recurso natural sobre el cual se asienta la población y sus actividades relacionadas a la naturaleza, el medio ecológico o físico natural de la parroquia.</a:t>
            </a:r>
            <a:endParaRPr lang="es-EC" sz="2000" dirty="0">
              <a:solidFill>
                <a:schemeClr val="accent1">
                  <a:lumMod val="75000"/>
                </a:schemeClr>
              </a:solidFill>
            </a:endParaRPr>
          </a:p>
        </p:txBody>
      </p:sp>
      <p:sp>
        <p:nvSpPr>
          <p:cNvPr id="5" name="Rectángulo: esquinas redondeadas 4">
            <a:extLst>
              <a:ext uri="{FF2B5EF4-FFF2-40B4-BE49-F238E27FC236}">
                <a16:creationId xmlns:a16="http://schemas.microsoft.com/office/drawing/2014/main" id="{F8ECF0FD-3BCF-4EFF-85D8-7894D3750CB6}"/>
              </a:ext>
            </a:extLst>
          </p:cNvPr>
          <p:cNvSpPr/>
          <p:nvPr/>
        </p:nvSpPr>
        <p:spPr>
          <a:xfrm>
            <a:off x="890954" y="1563769"/>
            <a:ext cx="3319976" cy="295421"/>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LINEAS ESTRATEGICAS</a:t>
            </a:r>
            <a:endParaRPr lang="es-EC" dirty="0">
              <a:solidFill>
                <a:schemeClr val="accent1">
                  <a:lumMod val="50000"/>
                </a:schemeClr>
              </a:solidFill>
            </a:endParaRPr>
          </a:p>
        </p:txBody>
      </p:sp>
      <p:sp>
        <p:nvSpPr>
          <p:cNvPr id="6" name="Rectángulo: esquinas redondeadas 5">
            <a:extLst>
              <a:ext uri="{FF2B5EF4-FFF2-40B4-BE49-F238E27FC236}">
                <a16:creationId xmlns:a16="http://schemas.microsoft.com/office/drawing/2014/main" id="{096EFFE1-D928-478A-9F14-D817296C249C}"/>
              </a:ext>
            </a:extLst>
          </p:cNvPr>
          <p:cNvSpPr/>
          <p:nvPr/>
        </p:nvSpPr>
        <p:spPr>
          <a:xfrm>
            <a:off x="7188591" y="1608907"/>
            <a:ext cx="3537492"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ACTIVIDADES REALIZADAS</a:t>
            </a: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2019</a:t>
            </a:r>
            <a:endParaRPr lang="es-EC" dirty="0">
              <a:solidFill>
                <a:schemeClr val="accent1">
                  <a:lumMod val="50000"/>
                </a:schemeClr>
              </a:solidFill>
            </a:endParaRPr>
          </a:p>
        </p:txBody>
      </p:sp>
      <p:sp>
        <p:nvSpPr>
          <p:cNvPr id="7" name="Rectángulo: esquinas redondeadas 6">
            <a:extLst>
              <a:ext uri="{FF2B5EF4-FFF2-40B4-BE49-F238E27FC236}">
                <a16:creationId xmlns:a16="http://schemas.microsoft.com/office/drawing/2014/main" id="{E9C9889C-B47F-453B-8507-D5A54B1A30B9}"/>
              </a:ext>
            </a:extLst>
          </p:cNvPr>
          <p:cNvSpPr/>
          <p:nvPr/>
        </p:nvSpPr>
        <p:spPr>
          <a:xfrm>
            <a:off x="410308" y="1972071"/>
            <a:ext cx="5073748" cy="70338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Reforestación de las Riveras de los ríos Búa y Chila.</a:t>
            </a:r>
          </a:p>
        </p:txBody>
      </p:sp>
      <p:sp>
        <p:nvSpPr>
          <p:cNvPr id="8" name="Rectángulo: esquinas redondeadas 7">
            <a:extLst>
              <a:ext uri="{FF2B5EF4-FFF2-40B4-BE49-F238E27FC236}">
                <a16:creationId xmlns:a16="http://schemas.microsoft.com/office/drawing/2014/main" id="{2CEC3154-0E93-42AD-AF82-10C617444C75}"/>
              </a:ext>
            </a:extLst>
          </p:cNvPr>
          <p:cNvSpPr/>
          <p:nvPr/>
        </p:nvSpPr>
        <p:spPr>
          <a:xfrm>
            <a:off x="419686" y="3097627"/>
            <a:ext cx="5064370" cy="68726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Reforestación de espacios naturales en la parroquia.</a:t>
            </a:r>
          </a:p>
        </p:txBody>
      </p:sp>
      <p:sp>
        <p:nvSpPr>
          <p:cNvPr id="9" name="Rectángulo: esquinas redondeadas 8">
            <a:extLst>
              <a:ext uri="{FF2B5EF4-FFF2-40B4-BE49-F238E27FC236}">
                <a16:creationId xmlns:a16="http://schemas.microsoft.com/office/drawing/2014/main" id="{13AB4AA9-01D8-4E94-AF1D-96428364FA40}"/>
              </a:ext>
            </a:extLst>
          </p:cNvPr>
          <p:cNvSpPr/>
          <p:nvPr/>
        </p:nvSpPr>
        <p:spPr>
          <a:xfrm>
            <a:off x="419686" y="4021445"/>
            <a:ext cx="5064370" cy="70338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Brigada de Gestión de Riesgos</a:t>
            </a:r>
          </a:p>
        </p:txBody>
      </p:sp>
      <p:sp>
        <p:nvSpPr>
          <p:cNvPr id="10" name="Rectángulo: esquinas redondeadas 9">
            <a:extLst>
              <a:ext uri="{FF2B5EF4-FFF2-40B4-BE49-F238E27FC236}">
                <a16:creationId xmlns:a16="http://schemas.microsoft.com/office/drawing/2014/main" id="{D3E53708-B061-4DA5-9092-A39F69F1A008}"/>
              </a:ext>
            </a:extLst>
          </p:cNvPr>
          <p:cNvSpPr/>
          <p:nvPr/>
        </p:nvSpPr>
        <p:spPr>
          <a:xfrm>
            <a:off x="419686" y="4967158"/>
            <a:ext cx="5064370" cy="65414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Sensibilización para el cuidado y protección de la fauna urbana.</a:t>
            </a:r>
          </a:p>
        </p:txBody>
      </p:sp>
      <p:sp>
        <p:nvSpPr>
          <p:cNvPr id="11" name="Rectángulo: esquinas redondeadas 10">
            <a:extLst>
              <a:ext uri="{FF2B5EF4-FFF2-40B4-BE49-F238E27FC236}">
                <a16:creationId xmlns:a16="http://schemas.microsoft.com/office/drawing/2014/main" id="{E6A92CE9-1366-4BF7-8F9D-61F5FAA0431D}"/>
              </a:ext>
            </a:extLst>
          </p:cNvPr>
          <p:cNvSpPr/>
          <p:nvPr/>
        </p:nvSpPr>
        <p:spPr>
          <a:xfrm>
            <a:off x="419686" y="5863632"/>
            <a:ext cx="5064370" cy="70338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Campaña de erradicación de descargas de aguas servidas.</a:t>
            </a:r>
            <a:endParaRPr lang="es-EC" b="1" dirty="0">
              <a:solidFill>
                <a:schemeClr val="bg1"/>
              </a:solidFill>
            </a:endParaRPr>
          </a:p>
        </p:txBody>
      </p:sp>
      <p:sp>
        <p:nvSpPr>
          <p:cNvPr id="12" name="Rectángulo: esquinas redondeadas 11">
            <a:extLst>
              <a:ext uri="{FF2B5EF4-FFF2-40B4-BE49-F238E27FC236}">
                <a16:creationId xmlns:a16="http://schemas.microsoft.com/office/drawing/2014/main" id="{75D51435-8399-4D8F-8347-32EA8A6911AE}"/>
              </a:ext>
            </a:extLst>
          </p:cNvPr>
          <p:cNvSpPr/>
          <p:nvPr/>
        </p:nvSpPr>
        <p:spPr>
          <a:xfrm>
            <a:off x="6489895" y="1972071"/>
            <a:ext cx="5073748" cy="87752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Reforestación a orillas del Río Búa, en el área del malecón ecológico a lo largo del barrio 9 de octubre y Jaime Roldós Aguilera.</a:t>
            </a:r>
          </a:p>
        </p:txBody>
      </p:sp>
      <p:sp>
        <p:nvSpPr>
          <p:cNvPr id="13" name="Rectángulo: esquinas redondeadas 12">
            <a:extLst>
              <a:ext uri="{FF2B5EF4-FFF2-40B4-BE49-F238E27FC236}">
                <a16:creationId xmlns:a16="http://schemas.microsoft.com/office/drawing/2014/main" id="{FD53EE1A-1241-41BE-96D9-BB4DC4915105}"/>
              </a:ext>
            </a:extLst>
          </p:cNvPr>
          <p:cNvSpPr/>
          <p:nvPr/>
        </p:nvSpPr>
        <p:spPr>
          <a:xfrm>
            <a:off x="6489896" y="3097627"/>
            <a:ext cx="5073746" cy="59084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Coordinación con el GAD Provincial, para realizar reforestación en estos espacios.</a:t>
            </a:r>
            <a:endParaRPr lang="es-EC" b="1" dirty="0">
              <a:solidFill>
                <a:schemeClr val="bg1"/>
              </a:solidFill>
            </a:endParaRPr>
          </a:p>
        </p:txBody>
      </p:sp>
      <p:sp>
        <p:nvSpPr>
          <p:cNvPr id="14" name="Rectángulo: esquinas redondeadas 13">
            <a:extLst>
              <a:ext uri="{FF2B5EF4-FFF2-40B4-BE49-F238E27FC236}">
                <a16:creationId xmlns:a16="http://schemas.microsoft.com/office/drawing/2014/main" id="{51660DA0-31FD-41D8-BC92-E627629CADFE}"/>
              </a:ext>
            </a:extLst>
          </p:cNvPr>
          <p:cNvSpPr/>
          <p:nvPr/>
        </p:nvSpPr>
        <p:spPr>
          <a:xfrm>
            <a:off x="6489895" y="4023456"/>
            <a:ext cx="5064370" cy="59084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Creación de la Brigada de Gestión de Riesgos del GAD Parroquial.</a:t>
            </a:r>
            <a:endParaRPr lang="es-EC" b="1" dirty="0">
              <a:solidFill>
                <a:schemeClr val="bg1"/>
              </a:solidFill>
            </a:endParaRPr>
          </a:p>
        </p:txBody>
      </p:sp>
      <p:sp>
        <p:nvSpPr>
          <p:cNvPr id="15" name="Rectángulo: esquinas redondeadas 14">
            <a:extLst>
              <a:ext uri="{FF2B5EF4-FFF2-40B4-BE49-F238E27FC236}">
                <a16:creationId xmlns:a16="http://schemas.microsoft.com/office/drawing/2014/main" id="{04C72B7C-F755-45A0-AE9D-42AEF7820969}"/>
              </a:ext>
            </a:extLst>
          </p:cNvPr>
          <p:cNvSpPr/>
          <p:nvPr/>
        </p:nvSpPr>
        <p:spPr>
          <a:xfrm>
            <a:off x="6489894" y="4949285"/>
            <a:ext cx="5064369" cy="59084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Capacitaciones sobre el cuidado de las mascotas.</a:t>
            </a:r>
          </a:p>
        </p:txBody>
      </p:sp>
      <p:sp>
        <p:nvSpPr>
          <p:cNvPr id="16" name="Rectángulo: esquinas redondeadas 15">
            <a:extLst>
              <a:ext uri="{FF2B5EF4-FFF2-40B4-BE49-F238E27FC236}">
                <a16:creationId xmlns:a16="http://schemas.microsoft.com/office/drawing/2014/main" id="{33075BAB-4213-42A4-AB72-DF49E25585D9}"/>
              </a:ext>
            </a:extLst>
          </p:cNvPr>
          <p:cNvSpPr/>
          <p:nvPr/>
        </p:nvSpPr>
        <p:spPr>
          <a:xfrm>
            <a:off x="6489894" y="5863632"/>
            <a:ext cx="5073746" cy="59084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Capacitaciones sobre erradicación de desechos en las áreas rurales de la parroquia.</a:t>
            </a:r>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Flecha: a la derecha 18">
            <a:extLst>
              <a:ext uri="{FF2B5EF4-FFF2-40B4-BE49-F238E27FC236}">
                <a16:creationId xmlns:a16="http://schemas.microsoft.com/office/drawing/2014/main" id="{07D4E9FC-E56D-49F3-9C67-1614334C1EE2}"/>
              </a:ext>
            </a:extLst>
          </p:cNvPr>
          <p:cNvSpPr/>
          <p:nvPr/>
        </p:nvSpPr>
        <p:spPr>
          <a:xfrm>
            <a:off x="5711483" y="2504019"/>
            <a:ext cx="633046" cy="168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id="{AE0E075A-380D-4FE1-8677-1FF10DAA2B4F}"/>
              </a:ext>
            </a:extLst>
          </p:cNvPr>
          <p:cNvSpPr/>
          <p:nvPr/>
        </p:nvSpPr>
        <p:spPr>
          <a:xfrm>
            <a:off x="5629422" y="3260188"/>
            <a:ext cx="715107" cy="168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id="{D4DC4597-DEB6-4026-8F57-B0BC430A2669}"/>
              </a:ext>
            </a:extLst>
          </p:cNvPr>
          <p:cNvSpPr/>
          <p:nvPr/>
        </p:nvSpPr>
        <p:spPr>
          <a:xfrm>
            <a:off x="5629422" y="4318782"/>
            <a:ext cx="715107" cy="168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id="{78AE800E-BAAB-4B7B-AE0D-305C30988B0E}"/>
              </a:ext>
            </a:extLst>
          </p:cNvPr>
          <p:cNvSpPr/>
          <p:nvPr/>
        </p:nvSpPr>
        <p:spPr>
          <a:xfrm>
            <a:off x="5629422" y="5247249"/>
            <a:ext cx="715107" cy="130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Flecha: a la derecha 22">
            <a:extLst>
              <a:ext uri="{FF2B5EF4-FFF2-40B4-BE49-F238E27FC236}">
                <a16:creationId xmlns:a16="http://schemas.microsoft.com/office/drawing/2014/main" id="{77368AB1-2467-472D-A601-2F0B809DD7D2}"/>
              </a:ext>
            </a:extLst>
          </p:cNvPr>
          <p:cNvSpPr/>
          <p:nvPr/>
        </p:nvSpPr>
        <p:spPr>
          <a:xfrm>
            <a:off x="5629422" y="6119446"/>
            <a:ext cx="715107" cy="130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esquinas redondeadas 2">
            <a:extLst>
              <a:ext uri="{FF2B5EF4-FFF2-40B4-BE49-F238E27FC236}">
                <a16:creationId xmlns:a16="http://schemas.microsoft.com/office/drawing/2014/main" id="{B642D5FC-D5DD-498D-9422-9F591FA4EABE}"/>
              </a:ext>
            </a:extLst>
          </p:cNvPr>
          <p:cNvSpPr/>
          <p:nvPr/>
        </p:nvSpPr>
        <p:spPr>
          <a:xfrm>
            <a:off x="2143565" y="66260"/>
            <a:ext cx="6680981" cy="2667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BIOFISICO AMBIENTAL</a:t>
            </a:r>
            <a:endParaRPr lang="es-EC" sz="2400" dirty="0">
              <a:solidFill>
                <a:schemeClr val="accent3">
                  <a:lumMod val="75000"/>
                </a:schemeClr>
              </a:solidFill>
              <a:latin typeface="Algerian" panose="04020705040A02060702" pitchFamily="82" charset="0"/>
            </a:endParaRPr>
          </a:p>
        </p:txBody>
      </p:sp>
    </p:spTree>
    <p:extLst>
      <p:ext uri="{BB962C8B-B14F-4D97-AF65-F5344CB8AC3E}">
        <p14:creationId xmlns:p14="http://schemas.microsoft.com/office/powerpoint/2010/main" val="346770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617976" y="248645"/>
            <a:ext cx="9404723" cy="1097599"/>
          </a:xfrm>
        </p:spPr>
        <p:txBody>
          <a:bodyPr/>
          <a:lstStyle/>
          <a:p>
            <a:pPr algn="ctr"/>
            <a:r>
              <a:rPr kumimoji="0" lang="es-EC" altLang="es-EC" sz="3600" b="1" i="0" u="none" strike="noStrike" cap="none" normalizeH="0" baseline="0" dirty="0">
                <a:ln>
                  <a:noFill/>
                </a:ln>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PROYECTOS RELACIONADOS A ESTE COMPONENTE</a:t>
            </a:r>
            <a:endParaRPr lang="es-EC" sz="3600" dirty="0">
              <a:solidFill>
                <a:schemeClr val="accent3">
                  <a:lumMod val="75000"/>
                </a:schemeClr>
              </a:solidFill>
            </a:endParaRPr>
          </a:p>
        </p:txBody>
      </p:sp>
      <p:graphicFrame>
        <p:nvGraphicFramePr>
          <p:cNvPr id="6" name="Marcador de contenido 5">
            <a:extLst>
              <a:ext uri="{FF2B5EF4-FFF2-40B4-BE49-F238E27FC236}">
                <a16:creationId xmlns:a16="http://schemas.microsoft.com/office/drawing/2014/main" id="{FCBBAC33-3C12-4F46-BEA9-3ADA9A54F36F}"/>
              </a:ext>
            </a:extLst>
          </p:cNvPr>
          <p:cNvGraphicFramePr>
            <a:graphicFrameLocks noGrp="1"/>
          </p:cNvGraphicFramePr>
          <p:nvPr>
            <p:ph idx="1"/>
            <p:extLst>
              <p:ext uri="{D42A27DB-BD31-4B8C-83A1-F6EECF244321}">
                <p14:modId xmlns:p14="http://schemas.microsoft.com/office/powerpoint/2010/main" val="3235569539"/>
              </p:ext>
            </p:extLst>
          </p:nvPr>
        </p:nvGraphicFramePr>
        <p:xfrm>
          <a:off x="236806" y="1443183"/>
          <a:ext cx="11718388" cy="2264582"/>
        </p:xfrm>
        <a:graphic>
          <a:graphicData uri="http://schemas.openxmlformats.org/drawingml/2006/table">
            <a:tbl>
              <a:tblPr firstRow="1" firstCol="1" bandRow="1">
                <a:tableStyleId>{5C22544A-7EE6-4342-B048-85BDC9FD1C3A}</a:tableStyleId>
              </a:tblPr>
              <a:tblGrid>
                <a:gridCol w="3746306">
                  <a:extLst>
                    <a:ext uri="{9D8B030D-6E8A-4147-A177-3AD203B41FA5}">
                      <a16:colId xmlns:a16="http://schemas.microsoft.com/office/drawing/2014/main" val="2122981147"/>
                    </a:ext>
                  </a:extLst>
                </a:gridCol>
                <a:gridCol w="2035516">
                  <a:extLst>
                    <a:ext uri="{9D8B030D-6E8A-4147-A177-3AD203B41FA5}">
                      <a16:colId xmlns:a16="http://schemas.microsoft.com/office/drawing/2014/main" val="165299664"/>
                    </a:ext>
                  </a:extLst>
                </a:gridCol>
                <a:gridCol w="1963377">
                  <a:extLst>
                    <a:ext uri="{9D8B030D-6E8A-4147-A177-3AD203B41FA5}">
                      <a16:colId xmlns:a16="http://schemas.microsoft.com/office/drawing/2014/main" val="2865792094"/>
                    </a:ext>
                  </a:extLst>
                </a:gridCol>
                <a:gridCol w="1620569">
                  <a:extLst>
                    <a:ext uri="{9D8B030D-6E8A-4147-A177-3AD203B41FA5}">
                      <a16:colId xmlns:a16="http://schemas.microsoft.com/office/drawing/2014/main" val="3618390682"/>
                    </a:ext>
                  </a:extLst>
                </a:gridCol>
                <a:gridCol w="2352620">
                  <a:extLst>
                    <a:ext uri="{9D8B030D-6E8A-4147-A177-3AD203B41FA5}">
                      <a16:colId xmlns:a16="http://schemas.microsoft.com/office/drawing/2014/main" val="3053963166"/>
                    </a:ext>
                  </a:extLst>
                </a:gridCol>
              </a:tblGrid>
              <a:tr h="667430">
                <a:tc>
                  <a:txBody>
                    <a:bodyPr/>
                    <a:lstStyle/>
                    <a:p>
                      <a:pPr algn="just">
                        <a:lnSpc>
                          <a:spcPct val="107000"/>
                        </a:lnSpc>
                        <a:spcAft>
                          <a:spcPts val="800"/>
                        </a:spcAft>
                      </a:pPr>
                      <a:r>
                        <a:rPr lang="es-EC" sz="2000" dirty="0">
                          <a:effectLst/>
                        </a:rPr>
                        <a:t>PROYECTO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PRESUPUESTO PLANIFICADO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a:effectLst/>
                        </a:rPr>
                        <a:t>PRESUPUESTO EJECUTADO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a:effectLst/>
                        </a:rPr>
                        <a:t>% DE EJECUCIÓN</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a:effectLst/>
                        </a:rPr>
                        <a:t>OBSERVACIÓNES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0834720"/>
                  </a:ext>
                </a:extLst>
              </a:tr>
              <a:tr h="893947">
                <a:tc>
                  <a:txBody>
                    <a:bodyPr/>
                    <a:lstStyle/>
                    <a:p>
                      <a:pPr algn="just">
                        <a:lnSpc>
                          <a:spcPct val="107000"/>
                        </a:lnSpc>
                        <a:spcAft>
                          <a:spcPts val="800"/>
                        </a:spcAft>
                      </a:pPr>
                      <a:r>
                        <a:rPr lang="es-EC" sz="2000">
                          <a:effectLst/>
                        </a:rPr>
                        <a:t>Económico ambiental (saneamiento)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25.069,68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24.937,83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a:effectLst/>
                        </a:rPr>
                        <a:t>99.47 %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Personal Saneamiento Ambiental de la institución.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563605"/>
                  </a:ext>
                </a:extLst>
              </a:tr>
              <a:tr h="214839">
                <a:tc>
                  <a:txBody>
                    <a:bodyPr/>
                    <a:lstStyle/>
                    <a:p>
                      <a:pPr algn="just">
                        <a:lnSpc>
                          <a:spcPct val="107000"/>
                        </a:lnSpc>
                        <a:spcAft>
                          <a:spcPts val="800"/>
                        </a:spcAft>
                      </a:pPr>
                      <a:r>
                        <a:rPr lang="es-EC" sz="2000">
                          <a:effectLst/>
                        </a:rPr>
                        <a:t>TOTAL</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25.069,68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24.937,83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a:effectLst/>
                        </a:rPr>
                        <a:t>99.47 %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2000" dirty="0">
                          <a:effectLst/>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729687"/>
                  </a:ext>
                </a:extLst>
              </a:tr>
            </a:tbl>
          </a:graphicData>
        </a:graphic>
      </p:graphicFrame>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8354"/>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Gráfico 7">
            <a:extLst>
              <a:ext uri="{FF2B5EF4-FFF2-40B4-BE49-F238E27FC236}">
                <a16:creationId xmlns:a16="http://schemas.microsoft.com/office/drawing/2014/main" id="{B929A251-F71C-482C-8A1B-565ECF7E4EF6}"/>
              </a:ext>
            </a:extLst>
          </p:cNvPr>
          <p:cNvGraphicFramePr/>
          <p:nvPr>
            <p:extLst>
              <p:ext uri="{D42A27DB-BD31-4B8C-83A1-F6EECF244321}">
                <p14:modId xmlns:p14="http://schemas.microsoft.com/office/powerpoint/2010/main" val="1462392561"/>
              </p:ext>
            </p:extLst>
          </p:nvPr>
        </p:nvGraphicFramePr>
        <p:xfrm>
          <a:off x="2264900" y="3804704"/>
          <a:ext cx="7976380" cy="3150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54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4E4EC6-A6DB-4257-BBCC-4E38B8407EDA}"/>
              </a:ext>
            </a:extLst>
          </p:cNvPr>
          <p:cNvSpPr>
            <a:spLocks noGrp="1"/>
          </p:cNvSpPr>
          <p:nvPr>
            <p:ph type="title"/>
          </p:nvPr>
        </p:nvSpPr>
        <p:spPr>
          <a:xfrm>
            <a:off x="0" y="199498"/>
            <a:ext cx="10607039" cy="1980993"/>
          </a:xfrm>
        </p:spPr>
        <p:txBody>
          <a:bodyPr/>
          <a:lstStyle/>
          <a:p>
            <a:pPr algn="ctr">
              <a:lnSpc>
                <a:spcPct val="107000"/>
              </a:lnSpc>
              <a:spcAft>
                <a:spcPts val="800"/>
              </a:spcAft>
            </a:pPr>
            <a:br>
              <a:rPr lang="es-EC" sz="2000" dirty="0">
                <a:effectLst/>
                <a:latin typeface="Calibri" panose="020F0502020204030204" pitchFamily="34" charset="0"/>
                <a:ea typeface="Calibri" panose="020F0502020204030204" pitchFamily="34" charset="0"/>
                <a:cs typeface="Times New Roman" panose="02020603050405020304" pitchFamily="18" charset="0"/>
              </a:rPr>
            </a:br>
            <a:endParaRPr lang="es-EC" sz="2000" dirty="0"/>
          </a:p>
        </p:txBody>
      </p:sp>
      <p:pic>
        <p:nvPicPr>
          <p:cNvPr id="5" name="Imagen 4">
            <a:extLst>
              <a:ext uri="{FF2B5EF4-FFF2-40B4-BE49-F238E27FC236}">
                <a16:creationId xmlns:a16="http://schemas.microsoft.com/office/drawing/2014/main" id="{4AB0EE96-BFAF-41C6-ABB3-098380DD4126}"/>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ángulo: esquinas redondeadas 13">
            <a:extLst>
              <a:ext uri="{FF2B5EF4-FFF2-40B4-BE49-F238E27FC236}">
                <a16:creationId xmlns:a16="http://schemas.microsoft.com/office/drawing/2014/main" id="{ACE30735-0224-49C3-8AB3-59020F0B3AC9}"/>
              </a:ext>
            </a:extLst>
          </p:cNvPr>
          <p:cNvSpPr/>
          <p:nvPr/>
        </p:nvSpPr>
        <p:spPr>
          <a:xfrm>
            <a:off x="2883877" y="199498"/>
            <a:ext cx="6189785" cy="672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REFORESTACIÓN A ORILLAS DEL RIO BÚA</a:t>
            </a:r>
            <a:endParaRPr lang="es-EC" sz="2000" dirty="0">
              <a:solidFill>
                <a:schemeClr val="accent3">
                  <a:lumMod val="75000"/>
                </a:schemeClr>
              </a:solidFill>
              <a:latin typeface="Algerian" panose="04020705040A02060702" pitchFamily="82" charset="0"/>
            </a:endParaRPr>
          </a:p>
        </p:txBody>
      </p:sp>
      <p:pic>
        <p:nvPicPr>
          <p:cNvPr id="3" name="Imagen 2">
            <a:extLst>
              <a:ext uri="{FF2B5EF4-FFF2-40B4-BE49-F238E27FC236}">
                <a16:creationId xmlns:a16="http://schemas.microsoft.com/office/drawing/2014/main" id="{706E4643-53B3-4F8E-80F5-690CEB0B2A45}"/>
              </a:ext>
            </a:extLst>
          </p:cNvPr>
          <p:cNvPicPr>
            <a:picLocks noChangeAspect="1"/>
          </p:cNvPicPr>
          <p:nvPr/>
        </p:nvPicPr>
        <p:blipFill>
          <a:blip r:embed="rId3"/>
          <a:stretch>
            <a:fillRect/>
          </a:stretch>
        </p:blipFill>
        <p:spPr>
          <a:xfrm>
            <a:off x="145772" y="1260275"/>
            <a:ext cx="2502393" cy="5175408"/>
          </a:xfrm>
          <a:prstGeom prst="rect">
            <a:avLst/>
          </a:prstGeom>
        </p:spPr>
      </p:pic>
      <p:pic>
        <p:nvPicPr>
          <p:cNvPr id="10" name="Imagen 9">
            <a:extLst>
              <a:ext uri="{FF2B5EF4-FFF2-40B4-BE49-F238E27FC236}">
                <a16:creationId xmlns:a16="http://schemas.microsoft.com/office/drawing/2014/main" id="{B25D2A40-26B2-4BE1-99AF-7D1741FC068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3877" y="1601105"/>
            <a:ext cx="2502393" cy="4321393"/>
          </a:xfrm>
          <a:prstGeom prst="rect">
            <a:avLst/>
          </a:prstGeom>
          <a:noFill/>
          <a:ln>
            <a:noFill/>
          </a:ln>
        </p:spPr>
      </p:pic>
      <p:pic>
        <p:nvPicPr>
          <p:cNvPr id="7" name="Imagen 6">
            <a:extLst>
              <a:ext uri="{FF2B5EF4-FFF2-40B4-BE49-F238E27FC236}">
                <a16:creationId xmlns:a16="http://schemas.microsoft.com/office/drawing/2014/main" id="{2C330F0C-5DE2-46CA-91BA-8F7C103D7525}"/>
              </a:ext>
            </a:extLst>
          </p:cNvPr>
          <p:cNvPicPr>
            <a:picLocks noChangeAspect="1"/>
          </p:cNvPicPr>
          <p:nvPr/>
        </p:nvPicPr>
        <p:blipFill>
          <a:blip r:embed="rId5"/>
          <a:stretch>
            <a:fillRect/>
          </a:stretch>
        </p:blipFill>
        <p:spPr>
          <a:xfrm>
            <a:off x="5650117" y="1247184"/>
            <a:ext cx="3976042" cy="1835096"/>
          </a:xfrm>
          <a:prstGeom prst="rect">
            <a:avLst/>
          </a:prstGeom>
        </p:spPr>
      </p:pic>
      <p:pic>
        <p:nvPicPr>
          <p:cNvPr id="9" name="Imagen 8">
            <a:extLst>
              <a:ext uri="{FF2B5EF4-FFF2-40B4-BE49-F238E27FC236}">
                <a16:creationId xmlns:a16="http://schemas.microsoft.com/office/drawing/2014/main" id="{D70381F1-F879-4C07-B923-536C248A8CCC}"/>
              </a:ext>
            </a:extLst>
          </p:cNvPr>
          <p:cNvPicPr>
            <a:picLocks noChangeAspect="1"/>
          </p:cNvPicPr>
          <p:nvPr/>
        </p:nvPicPr>
        <p:blipFill>
          <a:blip r:embed="rId6"/>
          <a:stretch>
            <a:fillRect/>
          </a:stretch>
        </p:blipFill>
        <p:spPr>
          <a:xfrm>
            <a:off x="8337057" y="3177602"/>
            <a:ext cx="3731766" cy="1714859"/>
          </a:xfrm>
          <a:prstGeom prst="rect">
            <a:avLst/>
          </a:prstGeom>
        </p:spPr>
      </p:pic>
      <p:pic>
        <p:nvPicPr>
          <p:cNvPr id="16" name="Imagen 15">
            <a:extLst>
              <a:ext uri="{FF2B5EF4-FFF2-40B4-BE49-F238E27FC236}">
                <a16:creationId xmlns:a16="http://schemas.microsoft.com/office/drawing/2014/main" id="{12A30716-0845-4CF4-9661-90A195F03DDF}"/>
              </a:ext>
            </a:extLst>
          </p:cNvPr>
          <p:cNvPicPr>
            <a:picLocks noChangeAspect="1"/>
          </p:cNvPicPr>
          <p:nvPr/>
        </p:nvPicPr>
        <p:blipFill>
          <a:blip r:embed="rId7"/>
          <a:stretch>
            <a:fillRect/>
          </a:stretch>
        </p:blipFill>
        <p:spPr>
          <a:xfrm>
            <a:off x="5772932" y="4987784"/>
            <a:ext cx="4215405" cy="1869428"/>
          </a:xfrm>
          <a:prstGeom prst="rect">
            <a:avLst/>
          </a:prstGeom>
        </p:spPr>
      </p:pic>
    </p:spTree>
    <p:extLst>
      <p:ext uri="{BB962C8B-B14F-4D97-AF65-F5344CB8AC3E}">
        <p14:creationId xmlns:p14="http://schemas.microsoft.com/office/powerpoint/2010/main" val="280962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B8B58146-1CB4-41D6-B93B-19255CCD05C8}"/>
              </a:ext>
            </a:extLst>
          </p:cNvPr>
          <p:cNvSpPr/>
          <p:nvPr/>
        </p:nvSpPr>
        <p:spPr>
          <a:xfrm>
            <a:off x="1655299" y="377906"/>
            <a:ext cx="8342141" cy="703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accent3">
                    <a:lumMod val="75000"/>
                  </a:schemeClr>
                </a:solidFill>
                <a:latin typeface="Algerian" panose="04020705040A02060702" pitchFamily="82" charset="0"/>
              </a:rPr>
              <a:t>CREACIÓN DE LA BRIGADA DE GESTIÓN DE RIESGOS DE LA PARROQUIA</a:t>
            </a:r>
            <a:endParaRPr lang="es-EC" dirty="0">
              <a:solidFill>
                <a:schemeClr val="accent3">
                  <a:lumMod val="75000"/>
                </a:schemeClr>
              </a:solidFill>
              <a:latin typeface="Algerian" panose="04020705040A02060702" pitchFamily="82" charset="0"/>
            </a:endParaRPr>
          </a:p>
        </p:txBody>
      </p:sp>
      <p:pic>
        <p:nvPicPr>
          <p:cNvPr id="6" name="Imagen 5">
            <a:extLst>
              <a:ext uri="{FF2B5EF4-FFF2-40B4-BE49-F238E27FC236}">
                <a16:creationId xmlns:a16="http://schemas.microsoft.com/office/drawing/2014/main" id="{4BB841C9-B848-4280-9952-194E1FA0AD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449" y="1251626"/>
            <a:ext cx="4081951" cy="2177374"/>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D9C09F96-981B-4FAD-B266-71BED7E10C1B}"/>
              </a:ext>
            </a:extLst>
          </p:cNvPr>
          <p:cNvPicPr>
            <a:picLocks noChangeAspect="1"/>
          </p:cNvPicPr>
          <p:nvPr/>
        </p:nvPicPr>
        <p:blipFill>
          <a:blip r:embed="rId3"/>
          <a:stretch>
            <a:fillRect/>
          </a:stretch>
        </p:blipFill>
        <p:spPr>
          <a:xfrm>
            <a:off x="6705602" y="1244020"/>
            <a:ext cx="3637324" cy="2169769"/>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98BC156F-F81D-416C-90D1-54CEE56D0EF4}"/>
              </a:ext>
            </a:extLst>
          </p:cNvPr>
          <p:cNvPicPr>
            <a:picLocks noChangeAspect="1"/>
          </p:cNvPicPr>
          <p:nvPr/>
        </p:nvPicPr>
        <p:blipFill>
          <a:blip r:embed="rId4"/>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645B84E1-689C-43DA-B04C-231380A91608}"/>
              </a:ext>
            </a:extLst>
          </p:cNvPr>
          <p:cNvPicPr>
            <a:picLocks noChangeAspect="1"/>
          </p:cNvPicPr>
          <p:nvPr/>
        </p:nvPicPr>
        <p:blipFill>
          <a:blip r:embed="rId5"/>
          <a:stretch>
            <a:fillRect/>
          </a:stretch>
        </p:blipFill>
        <p:spPr>
          <a:xfrm>
            <a:off x="1256737" y="4457844"/>
            <a:ext cx="4377373" cy="2020327"/>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3E2C65DC-FF14-4424-9A52-E627C2D8C0F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2" y="4457844"/>
            <a:ext cx="4040066" cy="2020327"/>
          </a:xfrm>
          <a:prstGeom prst="rect">
            <a:avLst/>
          </a:prstGeom>
          <a:ln>
            <a:noFill/>
          </a:ln>
          <a:effectLst>
            <a:outerShdw blurRad="292100" dist="139700" dir="2700000" algn="tl" rotWithShape="0">
              <a:srgbClr val="333333">
                <a:alpha val="65000"/>
              </a:srgbClr>
            </a:outerShdw>
          </a:effectLst>
        </p:spPr>
      </p:pic>
      <p:sp>
        <p:nvSpPr>
          <p:cNvPr id="16" name="Rectángulo: esquinas redondeadas 15">
            <a:extLst>
              <a:ext uri="{FF2B5EF4-FFF2-40B4-BE49-F238E27FC236}">
                <a16:creationId xmlns:a16="http://schemas.microsoft.com/office/drawing/2014/main" id="{0618BDEB-54D8-407C-8092-9C2F4E7661C5}"/>
              </a:ext>
            </a:extLst>
          </p:cNvPr>
          <p:cNvSpPr/>
          <p:nvPr/>
        </p:nvSpPr>
        <p:spPr>
          <a:xfrm>
            <a:off x="1664677" y="3632789"/>
            <a:ext cx="8447547" cy="590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accent3">
                    <a:lumMod val="75000"/>
                  </a:schemeClr>
                </a:solidFill>
                <a:latin typeface="Algerian" panose="04020705040A02060702" pitchFamily="82" charset="0"/>
              </a:rPr>
              <a:t>CAPACITACIÓN ERRADICACIÓN DE DESCARGAS DE AGUAS SERVIDAS</a:t>
            </a:r>
            <a:endParaRPr lang="es-EC" dirty="0">
              <a:solidFill>
                <a:schemeClr val="accent3">
                  <a:lumMod val="75000"/>
                </a:schemeClr>
              </a:solidFill>
              <a:latin typeface="Algerian" panose="04020705040A02060702" pitchFamily="82" charset="0"/>
            </a:endParaRPr>
          </a:p>
        </p:txBody>
      </p:sp>
    </p:spTree>
    <p:extLst>
      <p:ext uri="{BB962C8B-B14F-4D97-AF65-F5344CB8AC3E}">
        <p14:creationId xmlns:p14="http://schemas.microsoft.com/office/powerpoint/2010/main" val="12792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4E4EC6-A6DB-4257-BBCC-4E38B8407EDA}"/>
              </a:ext>
            </a:extLst>
          </p:cNvPr>
          <p:cNvSpPr>
            <a:spLocks noGrp="1"/>
          </p:cNvSpPr>
          <p:nvPr>
            <p:ph type="title"/>
          </p:nvPr>
        </p:nvSpPr>
        <p:spPr>
          <a:xfrm>
            <a:off x="0" y="199498"/>
            <a:ext cx="10607039" cy="1980993"/>
          </a:xfrm>
        </p:spPr>
        <p:txBody>
          <a:bodyPr/>
          <a:lstStyle/>
          <a:p>
            <a:pPr algn="ctr">
              <a:lnSpc>
                <a:spcPct val="107000"/>
              </a:lnSpc>
              <a:spcAft>
                <a:spcPts val="800"/>
              </a:spcAft>
            </a:pPr>
            <a:br>
              <a:rPr lang="es-EC" sz="2000" dirty="0">
                <a:effectLst/>
                <a:latin typeface="Calibri" panose="020F0502020204030204" pitchFamily="34" charset="0"/>
                <a:ea typeface="Calibri" panose="020F0502020204030204" pitchFamily="34" charset="0"/>
                <a:cs typeface="Times New Roman" panose="02020603050405020304" pitchFamily="18" charset="0"/>
              </a:rPr>
            </a:br>
            <a:endParaRPr lang="es-EC" sz="2000" dirty="0"/>
          </a:p>
        </p:txBody>
      </p:sp>
      <p:pic>
        <p:nvPicPr>
          <p:cNvPr id="5" name="Imagen 4">
            <a:extLst>
              <a:ext uri="{FF2B5EF4-FFF2-40B4-BE49-F238E27FC236}">
                <a16:creationId xmlns:a16="http://schemas.microsoft.com/office/drawing/2014/main" id="{4AB0EE96-BFAF-41C6-ABB3-098380DD4126}"/>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77A814E8-BE7D-4C66-AAD6-79EBBF3764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80" y="1189994"/>
            <a:ext cx="2914650" cy="2578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8E4CE1F8-FCB0-42F6-8A1B-19F59E78CA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497454" y="3986422"/>
            <a:ext cx="2806065" cy="2672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069038D1-763B-4A43-87A3-1FB4AB4E0CD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34665" y="4103263"/>
            <a:ext cx="3485564" cy="2555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id="{F897547E-E8C9-467D-98A2-995AB14DB34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2944" y="1189993"/>
            <a:ext cx="2459355" cy="3012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ángulo: esquinas redondeadas 13">
            <a:extLst>
              <a:ext uri="{FF2B5EF4-FFF2-40B4-BE49-F238E27FC236}">
                <a16:creationId xmlns:a16="http://schemas.microsoft.com/office/drawing/2014/main" id="{ACE30735-0224-49C3-8AB3-59020F0B3AC9}"/>
              </a:ext>
            </a:extLst>
          </p:cNvPr>
          <p:cNvSpPr/>
          <p:nvPr/>
        </p:nvSpPr>
        <p:spPr>
          <a:xfrm>
            <a:off x="2883877" y="199498"/>
            <a:ext cx="6189785" cy="672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accent3">
                    <a:lumMod val="75000"/>
                  </a:schemeClr>
                </a:solidFill>
                <a:latin typeface="Algerian" panose="04020705040A02060702" pitchFamily="82" charset="0"/>
              </a:rPr>
              <a:t>ACTIVIDADES DEL PERSONAL DEL PROYECTO ECONÓMICO AMBIENTAL</a:t>
            </a:r>
            <a:endParaRPr lang="es-EC" dirty="0">
              <a:solidFill>
                <a:schemeClr val="accent3">
                  <a:lumMod val="75000"/>
                </a:schemeClr>
              </a:solidFill>
              <a:latin typeface="Algerian" panose="04020705040A02060702" pitchFamily="82" charset="0"/>
            </a:endParaRPr>
          </a:p>
        </p:txBody>
      </p:sp>
    </p:spTree>
    <p:extLst>
      <p:ext uri="{BB962C8B-B14F-4D97-AF65-F5344CB8AC3E}">
        <p14:creationId xmlns:p14="http://schemas.microsoft.com/office/powerpoint/2010/main" val="36977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C5ACF-1741-4CDD-8B3D-4D335A0A37B4}"/>
              </a:ext>
            </a:extLst>
          </p:cNvPr>
          <p:cNvSpPr>
            <a:spLocks noGrp="1"/>
          </p:cNvSpPr>
          <p:nvPr>
            <p:ph type="title"/>
          </p:nvPr>
        </p:nvSpPr>
        <p:spPr>
          <a:xfrm>
            <a:off x="0" y="280094"/>
            <a:ext cx="10402957" cy="1328814"/>
          </a:xfrm>
        </p:spPr>
        <p:txBody>
          <a:bodyPr/>
          <a:lstStyle/>
          <a:p>
            <a:pPr algn="ctr"/>
            <a:br>
              <a:rPr lang="es-EC"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s-EC"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Comprende el análisis de las principales actividades económicas y productivas del territorio y las relaciones entre los factores productivos que permiten el desarrollo de la economía, además busca conocer los niveles de instrucción, especialización, habilidades y aptitudes que posee la Población Económicamente Activa (PEA) en el territorio y, si es factible, desagregado por los enfoques de igualdad.</a:t>
            </a:r>
            <a:endParaRPr lang="es-EC" sz="2000" dirty="0">
              <a:solidFill>
                <a:schemeClr val="accent1">
                  <a:lumMod val="50000"/>
                </a:schemeClr>
              </a:solidFill>
            </a:endParaRPr>
          </a:p>
        </p:txBody>
      </p:sp>
      <p:sp>
        <p:nvSpPr>
          <p:cNvPr id="5" name="Rectángulo: esquinas redondeadas 4">
            <a:extLst>
              <a:ext uri="{FF2B5EF4-FFF2-40B4-BE49-F238E27FC236}">
                <a16:creationId xmlns:a16="http://schemas.microsoft.com/office/drawing/2014/main" id="{F8ECF0FD-3BCF-4EFF-85D8-7894D3750CB6}"/>
              </a:ext>
            </a:extLst>
          </p:cNvPr>
          <p:cNvSpPr/>
          <p:nvPr/>
        </p:nvSpPr>
        <p:spPr>
          <a:xfrm>
            <a:off x="919089" y="1910703"/>
            <a:ext cx="3319976"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LINEAS ESTRATEGICAS</a:t>
            </a:r>
            <a:endParaRPr lang="es-EC" dirty="0">
              <a:solidFill>
                <a:schemeClr val="accent1">
                  <a:lumMod val="50000"/>
                </a:schemeClr>
              </a:solidFill>
            </a:endParaRPr>
          </a:p>
        </p:txBody>
      </p:sp>
      <p:sp>
        <p:nvSpPr>
          <p:cNvPr id="6" name="Rectángulo: esquinas redondeadas 5">
            <a:extLst>
              <a:ext uri="{FF2B5EF4-FFF2-40B4-BE49-F238E27FC236}">
                <a16:creationId xmlns:a16="http://schemas.microsoft.com/office/drawing/2014/main" id="{096EFFE1-D928-478A-9F14-D817296C249C}"/>
              </a:ext>
            </a:extLst>
          </p:cNvPr>
          <p:cNvSpPr/>
          <p:nvPr/>
        </p:nvSpPr>
        <p:spPr>
          <a:xfrm>
            <a:off x="7253332" y="1908838"/>
            <a:ext cx="3537492"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ACTIVIDADES REALIZADAS</a:t>
            </a: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2019</a:t>
            </a:r>
            <a:endParaRPr lang="es-EC" dirty="0">
              <a:solidFill>
                <a:schemeClr val="accent1">
                  <a:lumMod val="50000"/>
                </a:schemeClr>
              </a:solidFill>
            </a:endParaRPr>
          </a:p>
        </p:txBody>
      </p:sp>
      <p:sp>
        <p:nvSpPr>
          <p:cNvPr id="7" name="Rectángulo: esquinas redondeadas 6">
            <a:extLst>
              <a:ext uri="{FF2B5EF4-FFF2-40B4-BE49-F238E27FC236}">
                <a16:creationId xmlns:a16="http://schemas.microsoft.com/office/drawing/2014/main" id="{E9C9889C-B47F-453B-8507-D5A54B1A30B9}"/>
              </a:ext>
            </a:extLst>
          </p:cNvPr>
          <p:cNvSpPr/>
          <p:nvPr/>
        </p:nvSpPr>
        <p:spPr>
          <a:xfrm>
            <a:off x="345828" y="2469608"/>
            <a:ext cx="5073748" cy="864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Diseño y Construcción del Malecón Ecológico en las riveras del rio Búa en los barrios Jaime Roldós Aguilera y 9 de Octubre.</a:t>
            </a:r>
          </a:p>
        </p:txBody>
      </p:sp>
      <p:sp>
        <p:nvSpPr>
          <p:cNvPr id="8" name="Rectángulo: esquinas redondeadas 7">
            <a:extLst>
              <a:ext uri="{FF2B5EF4-FFF2-40B4-BE49-F238E27FC236}">
                <a16:creationId xmlns:a16="http://schemas.microsoft.com/office/drawing/2014/main" id="{2CEC3154-0E93-42AD-AF82-10C617444C75}"/>
              </a:ext>
            </a:extLst>
          </p:cNvPr>
          <p:cNvSpPr/>
          <p:nvPr/>
        </p:nvSpPr>
        <p:spPr>
          <a:xfrm>
            <a:off x="355206" y="3741233"/>
            <a:ext cx="5064370" cy="876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Promoción Turística, Gastronómica, artística, productiva y cultural de la parroquia San Jacinto del Búa.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ángulo: esquinas redondeadas 8">
            <a:extLst>
              <a:ext uri="{FF2B5EF4-FFF2-40B4-BE49-F238E27FC236}">
                <a16:creationId xmlns:a16="http://schemas.microsoft.com/office/drawing/2014/main" id="{13AB4AA9-01D8-4E94-AF1D-96428364FA40}"/>
              </a:ext>
            </a:extLst>
          </p:cNvPr>
          <p:cNvSpPr/>
          <p:nvPr/>
        </p:nvSpPr>
        <p:spPr>
          <a:xfrm>
            <a:off x="410308" y="4946396"/>
            <a:ext cx="5064370"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 Productos Turísticos.</a:t>
            </a:r>
          </a:p>
        </p:txBody>
      </p:sp>
      <p:sp>
        <p:nvSpPr>
          <p:cNvPr id="10" name="Rectángulo: esquinas redondeadas 9">
            <a:extLst>
              <a:ext uri="{FF2B5EF4-FFF2-40B4-BE49-F238E27FC236}">
                <a16:creationId xmlns:a16="http://schemas.microsoft.com/office/drawing/2014/main" id="{D3E53708-B061-4DA5-9092-A39F69F1A008}"/>
              </a:ext>
            </a:extLst>
          </p:cNvPr>
          <p:cNvSpPr/>
          <p:nvPr/>
        </p:nvSpPr>
        <p:spPr>
          <a:xfrm>
            <a:off x="419686" y="5923761"/>
            <a:ext cx="5064370" cy="654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 buenas prácticas agrícolas a nivel local.</a:t>
            </a: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id="{75D51435-8399-4D8F-8347-32EA8A6911AE}"/>
              </a:ext>
            </a:extLst>
          </p:cNvPr>
          <p:cNvSpPr/>
          <p:nvPr/>
        </p:nvSpPr>
        <p:spPr>
          <a:xfrm>
            <a:off x="6571956" y="2435840"/>
            <a:ext cx="5073748" cy="877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construyó el malecón ecológico en las riveras del rio Búa, barrios Jaime Roldós Aguilera y 9 de Octubre.</a:t>
            </a:r>
          </a:p>
        </p:txBody>
      </p:sp>
      <p:sp>
        <p:nvSpPr>
          <p:cNvPr id="13" name="Rectángulo: esquinas redondeadas 12">
            <a:extLst>
              <a:ext uri="{FF2B5EF4-FFF2-40B4-BE49-F238E27FC236}">
                <a16:creationId xmlns:a16="http://schemas.microsoft.com/office/drawing/2014/main" id="{FD53EE1A-1241-41BE-96D9-BB4DC4915105}"/>
              </a:ext>
            </a:extLst>
          </p:cNvPr>
          <p:cNvSpPr/>
          <p:nvPr/>
        </p:nvSpPr>
        <p:spPr>
          <a:xfrm>
            <a:off x="6513334" y="3620315"/>
            <a:ext cx="5073746" cy="1090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*Ferias agro productivas y de emprendimientos de la parroquia.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*Feria de promoción Gastronómica.</a:t>
            </a:r>
          </a:p>
        </p:txBody>
      </p:sp>
      <p:sp>
        <p:nvSpPr>
          <p:cNvPr id="14" name="Rectángulo: esquinas redondeadas 13">
            <a:extLst>
              <a:ext uri="{FF2B5EF4-FFF2-40B4-BE49-F238E27FC236}">
                <a16:creationId xmlns:a16="http://schemas.microsoft.com/office/drawing/2014/main" id="{51660DA0-31FD-41D8-BC92-E627629CADFE}"/>
              </a:ext>
            </a:extLst>
          </p:cNvPr>
          <p:cNvSpPr/>
          <p:nvPr/>
        </p:nvSpPr>
        <p:spPr>
          <a:xfrm>
            <a:off x="6518022" y="4953671"/>
            <a:ext cx="5064370" cy="590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Video Turístico de la parroquia, Coordinación con la Prefectura.</a:t>
            </a:r>
            <a:endParaRPr lang="es-EC" b="1" dirty="0">
              <a:solidFill>
                <a:schemeClr val="bg1"/>
              </a:solidFill>
            </a:endParaRPr>
          </a:p>
        </p:txBody>
      </p:sp>
      <p:sp>
        <p:nvSpPr>
          <p:cNvPr id="15" name="Rectángulo: esquinas redondeadas 14">
            <a:extLst>
              <a:ext uri="{FF2B5EF4-FFF2-40B4-BE49-F238E27FC236}">
                <a16:creationId xmlns:a16="http://schemas.microsoft.com/office/drawing/2014/main" id="{04C72B7C-F755-45A0-AE9D-42AEF7820969}"/>
              </a:ext>
            </a:extLst>
          </p:cNvPr>
          <p:cNvSpPr/>
          <p:nvPr/>
        </p:nvSpPr>
        <p:spPr>
          <a:xfrm>
            <a:off x="6499270" y="5787575"/>
            <a:ext cx="5083122" cy="790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Elaboración de BIOL y Abonos Orgánicos con productores de la comunidad.</a:t>
            </a: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gradFill>
            <a:gsLst>
              <a:gs pos="19462">
                <a:schemeClr val="accent6"/>
              </a:gs>
              <a:gs pos="55500">
                <a:srgbClr val="B2DBB5"/>
              </a:gs>
              <a:gs pos="0">
                <a:srgbClr val="92D050"/>
              </a:gs>
              <a:gs pos="37000">
                <a:srgbClr val="89C9C6"/>
              </a:gs>
              <a:gs pos="74000">
                <a:schemeClr val="accent1">
                  <a:lumMod val="45000"/>
                  <a:lumOff val="55000"/>
                </a:schemeClr>
              </a:gs>
              <a:gs pos="83000">
                <a:schemeClr val="accent1">
                  <a:lumMod val="45000"/>
                  <a:lumOff val="55000"/>
                </a:schemeClr>
              </a:gs>
              <a:gs pos="100000">
                <a:srgbClr val="92D050"/>
              </a:gs>
            </a:gsLst>
            <a:lin ang="5400000" scaled="1"/>
          </a:gradFill>
          <a:ln>
            <a:noFill/>
          </a:ln>
          <a:effectLst>
            <a:reflection blurRad="12700" stA="38000" endPos="28000" dist="5000" dir="5400000" sy="-100000" algn="bl" rotWithShape="0"/>
          </a:effectLst>
        </p:spPr>
      </p:pic>
      <p:sp>
        <p:nvSpPr>
          <p:cNvPr id="19" name="Flecha: a la derecha 18">
            <a:extLst>
              <a:ext uri="{FF2B5EF4-FFF2-40B4-BE49-F238E27FC236}">
                <a16:creationId xmlns:a16="http://schemas.microsoft.com/office/drawing/2014/main" id="{07D4E9FC-E56D-49F3-9C67-1614334C1EE2}"/>
              </a:ext>
            </a:extLst>
          </p:cNvPr>
          <p:cNvSpPr/>
          <p:nvPr/>
        </p:nvSpPr>
        <p:spPr>
          <a:xfrm>
            <a:off x="5711482" y="2731247"/>
            <a:ext cx="633046" cy="393895"/>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id="{AE0E075A-380D-4FE1-8677-1FF10DAA2B4F}"/>
              </a:ext>
            </a:extLst>
          </p:cNvPr>
          <p:cNvSpPr/>
          <p:nvPr/>
        </p:nvSpPr>
        <p:spPr>
          <a:xfrm>
            <a:off x="5629422" y="3979400"/>
            <a:ext cx="715107" cy="298939"/>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id="{D4DC4597-DEB6-4026-8F57-B0BC430A2669}"/>
              </a:ext>
            </a:extLst>
          </p:cNvPr>
          <p:cNvSpPr/>
          <p:nvPr/>
        </p:nvSpPr>
        <p:spPr>
          <a:xfrm>
            <a:off x="5629422" y="5148619"/>
            <a:ext cx="715107" cy="29893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id="{78AE800E-BAAB-4B7B-AE0D-305C30988B0E}"/>
              </a:ext>
            </a:extLst>
          </p:cNvPr>
          <p:cNvSpPr/>
          <p:nvPr/>
        </p:nvSpPr>
        <p:spPr>
          <a:xfrm>
            <a:off x="5670452" y="6101365"/>
            <a:ext cx="715107" cy="29893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esquinas redondeadas 2">
            <a:extLst>
              <a:ext uri="{FF2B5EF4-FFF2-40B4-BE49-F238E27FC236}">
                <a16:creationId xmlns:a16="http://schemas.microsoft.com/office/drawing/2014/main" id="{EDD9737F-D0BD-44E2-95B9-99C9E3522C7A}"/>
              </a:ext>
            </a:extLst>
          </p:cNvPr>
          <p:cNvSpPr/>
          <p:nvPr/>
        </p:nvSpPr>
        <p:spPr>
          <a:xfrm>
            <a:off x="2882702" y="66260"/>
            <a:ext cx="6134687" cy="59761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a:solidFill>
                  <a:schemeClr val="accent3">
                    <a:lumMod val="75000"/>
                  </a:schemeClr>
                </a:solidFill>
                <a:latin typeface="Algerian" panose="04020705040A02060702" pitchFamily="82" charset="0"/>
                <a:ea typeface="Calibri" panose="020F0502020204030204" pitchFamily="34" charset="0"/>
                <a:cs typeface="Times New Roman" panose="02020603050405020304" pitchFamily="18" charset="0"/>
              </a:rPr>
              <a:t>ECONOMICO PRODUCTIVO</a:t>
            </a:r>
            <a:endParaRPr lang="es-EC" sz="2400" dirty="0">
              <a:solidFill>
                <a:schemeClr val="accent3">
                  <a:lumMod val="75000"/>
                </a:schemeClr>
              </a:solidFill>
              <a:latin typeface="Algerian" panose="04020705040A02060702" pitchFamily="82" charset="0"/>
            </a:endParaRPr>
          </a:p>
        </p:txBody>
      </p:sp>
    </p:spTree>
    <p:extLst>
      <p:ext uri="{BB962C8B-B14F-4D97-AF65-F5344CB8AC3E}">
        <p14:creationId xmlns:p14="http://schemas.microsoft.com/office/powerpoint/2010/main" val="13892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C54CFD08-86E0-4E86-A770-93899A3280DC}"/>
              </a:ext>
            </a:extLst>
          </p:cNvPr>
          <p:cNvSpPr/>
          <p:nvPr/>
        </p:nvSpPr>
        <p:spPr>
          <a:xfrm>
            <a:off x="180542" y="3632062"/>
            <a:ext cx="5064370"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Programa de capacitación a la cadena productiva del plátano.</a:t>
            </a:r>
          </a:p>
        </p:txBody>
      </p:sp>
      <p:sp>
        <p:nvSpPr>
          <p:cNvPr id="5" name="Rectángulo: esquinas redondeadas 4">
            <a:extLst>
              <a:ext uri="{FF2B5EF4-FFF2-40B4-BE49-F238E27FC236}">
                <a16:creationId xmlns:a16="http://schemas.microsoft.com/office/drawing/2014/main" id="{0D88B4D6-8014-4DC8-B483-797725159AB5}"/>
              </a:ext>
            </a:extLst>
          </p:cNvPr>
          <p:cNvSpPr/>
          <p:nvPr/>
        </p:nvSpPr>
        <p:spPr>
          <a:xfrm>
            <a:off x="6554369" y="2377440"/>
            <a:ext cx="4679853" cy="3238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*Capacitación a productores en temas de interés, como prevenir enfermedades en productos de la zona, elaboración de abonos orgánicos, entre otras.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Capacitaciones por parte del MAG a los productores de verde en varios temas: Fusarium R4, como prevenir enfermedades del plátano.</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*Visitas a los productores por parte de Técnicos del MAG. </a:t>
            </a:r>
          </a:p>
        </p:txBody>
      </p:sp>
      <p:sp>
        <p:nvSpPr>
          <p:cNvPr id="7" name="Flecha: a la derecha 6">
            <a:extLst>
              <a:ext uri="{FF2B5EF4-FFF2-40B4-BE49-F238E27FC236}">
                <a16:creationId xmlns:a16="http://schemas.microsoft.com/office/drawing/2014/main" id="{C2E389D5-BB2B-4426-B350-E61C33687542}"/>
              </a:ext>
            </a:extLst>
          </p:cNvPr>
          <p:cNvSpPr/>
          <p:nvPr/>
        </p:nvSpPr>
        <p:spPr>
          <a:xfrm>
            <a:off x="5525091" y="3657599"/>
            <a:ext cx="749099" cy="67784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esquinas redondeadas 7">
            <a:extLst>
              <a:ext uri="{FF2B5EF4-FFF2-40B4-BE49-F238E27FC236}">
                <a16:creationId xmlns:a16="http://schemas.microsoft.com/office/drawing/2014/main" id="{80EB1539-F0DC-4775-A7E7-493F2459F092}"/>
              </a:ext>
            </a:extLst>
          </p:cNvPr>
          <p:cNvSpPr/>
          <p:nvPr/>
        </p:nvSpPr>
        <p:spPr>
          <a:xfrm>
            <a:off x="279009" y="5906592"/>
            <a:ext cx="5064370"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 Ferias Productivas.</a:t>
            </a:r>
            <a:endParaRPr lang="es-EC" b="1" dirty="0">
              <a:solidFill>
                <a:schemeClr val="bg1"/>
              </a:solidFill>
            </a:endParaRPr>
          </a:p>
        </p:txBody>
      </p:sp>
      <p:sp>
        <p:nvSpPr>
          <p:cNvPr id="9" name="Rectángulo: esquinas redondeadas 8">
            <a:extLst>
              <a:ext uri="{FF2B5EF4-FFF2-40B4-BE49-F238E27FC236}">
                <a16:creationId xmlns:a16="http://schemas.microsoft.com/office/drawing/2014/main" id="{1BC2B53C-03CF-4786-929C-629AA51051EA}"/>
              </a:ext>
            </a:extLst>
          </p:cNvPr>
          <p:cNvSpPr/>
          <p:nvPr/>
        </p:nvSpPr>
        <p:spPr>
          <a:xfrm>
            <a:off x="6554369" y="5808118"/>
            <a:ext cx="4882665"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implementaron ferias agro productivas en los meses de agosto y noviembre.</a:t>
            </a:r>
            <a:endParaRPr lang="es-EC" b="1" dirty="0">
              <a:solidFill>
                <a:schemeClr val="bg1"/>
              </a:solidFill>
            </a:endParaRPr>
          </a:p>
        </p:txBody>
      </p:sp>
      <p:sp>
        <p:nvSpPr>
          <p:cNvPr id="10" name="Flecha: a la derecha 9">
            <a:extLst>
              <a:ext uri="{FF2B5EF4-FFF2-40B4-BE49-F238E27FC236}">
                <a16:creationId xmlns:a16="http://schemas.microsoft.com/office/drawing/2014/main" id="{9AF3D9AB-B43C-4A00-B096-5F1CBB101A50}"/>
              </a:ext>
            </a:extLst>
          </p:cNvPr>
          <p:cNvSpPr/>
          <p:nvPr/>
        </p:nvSpPr>
        <p:spPr>
          <a:xfrm>
            <a:off x="5653458" y="6082437"/>
            <a:ext cx="749099" cy="351693"/>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a:extLst>
              <a:ext uri="{FF2B5EF4-FFF2-40B4-BE49-F238E27FC236}">
                <a16:creationId xmlns:a16="http://schemas.microsoft.com/office/drawing/2014/main" id="{F64525A8-0E00-46A7-85A0-D0D83F2A14D5}"/>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ángulo: esquinas redondeadas 1">
            <a:extLst>
              <a:ext uri="{FF2B5EF4-FFF2-40B4-BE49-F238E27FC236}">
                <a16:creationId xmlns:a16="http://schemas.microsoft.com/office/drawing/2014/main" id="{0B70DF8B-E228-4649-9A4E-239053D11EA9}"/>
              </a:ext>
            </a:extLst>
          </p:cNvPr>
          <p:cNvSpPr/>
          <p:nvPr/>
        </p:nvSpPr>
        <p:spPr>
          <a:xfrm>
            <a:off x="2314720" y="136752"/>
            <a:ext cx="6680981" cy="7033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a:solidFill>
                  <a:schemeClr val="accent3">
                    <a:lumMod val="75000"/>
                  </a:schemeClr>
                </a:solidFill>
                <a:latin typeface="Algerian" panose="04020705040A02060702" pitchFamily="82" charset="0"/>
                <a:ea typeface="Calibri" panose="020F0502020204030204" pitchFamily="34" charset="0"/>
                <a:cs typeface="Times New Roman" panose="02020603050405020304" pitchFamily="18" charset="0"/>
              </a:rPr>
              <a:t>ECONOMICO PRODUCTIVO</a:t>
            </a:r>
            <a:endParaRPr lang="es-EC" sz="2400" dirty="0">
              <a:solidFill>
                <a:schemeClr val="accent3">
                  <a:lumMod val="75000"/>
                </a:schemeClr>
              </a:solidFill>
              <a:latin typeface="Algerian" panose="04020705040A02060702" pitchFamily="82" charset="0"/>
            </a:endParaRPr>
          </a:p>
        </p:txBody>
      </p:sp>
      <p:sp>
        <p:nvSpPr>
          <p:cNvPr id="4" name="Rectángulo: esquinas redondeadas 3">
            <a:extLst>
              <a:ext uri="{FF2B5EF4-FFF2-40B4-BE49-F238E27FC236}">
                <a16:creationId xmlns:a16="http://schemas.microsoft.com/office/drawing/2014/main" id="{1847AD91-274D-4C39-92CD-F48DEDC42A16}"/>
              </a:ext>
            </a:extLst>
          </p:cNvPr>
          <p:cNvSpPr/>
          <p:nvPr/>
        </p:nvSpPr>
        <p:spPr>
          <a:xfrm>
            <a:off x="180542" y="1406771"/>
            <a:ext cx="5064370" cy="654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Fortalecimiento de la Asociatividad.</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ángulo: esquinas redondeadas 5">
            <a:extLst>
              <a:ext uri="{FF2B5EF4-FFF2-40B4-BE49-F238E27FC236}">
                <a16:creationId xmlns:a16="http://schemas.microsoft.com/office/drawing/2014/main" id="{7A4400FC-1380-4330-9111-4A1E1CD7FC22}"/>
              </a:ext>
            </a:extLst>
          </p:cNvPr>
          <p:cNvSpPr/>
          <p:nvPr/>
        </p:nvSpPr>
        <p:spPr>
          <a:xfrm>
            <a:off x="6235830" y="1305747"/>
            <a:ext cx="5083122" cy="815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incorporó las asociaciones a las ferias </a:t>
            </a:r>
            <a:r>
              <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agro productivas y gastronómicas y de emprendimientos.</a:t>
            </a:r>
            <a:endParaRPr lang="es-EC" b="1" dirty="0">
              <a:solidFill>
                <a:schemeClr val="bg1"/>
              </a:solidFill>
            </a:endParaRPr>
          </a:p>
        </p:txBody>
      </p:sp>
      <p:sp>
        <p:nvSpPr>
          <p:cNvPr id="16" name="Flecha: a la derecha 15">
            <a:extLst>
              <a:ext uri="{FF2B5EF4-FFF2-40B4-BE49-F238E27FC236}">
                <a16:creationId xmlns:a16="http://schemas.microsoft.com/office/drawing/2014/main" id="{DD39067B-9706-4F83-B992-5063E142EC71}"/>
              </a:ext>
            </a:extLst>
          </p:cNvPr>
          <p:cNvSpPr/>
          <p:nvPr/>
        </p:nvSpPr>
        <p:spPr>
          <a:xfrm>
            <a:off x="5382817" y="1584375"/>
            <a:ext cx="715107" cy="298937"/>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606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196948" y="-31098"/>
            <a:ext cx="9903840" cy="661182"/>
          </a:xfrm>
        </p:spPr>
        <p:txBody>
          <a:bodyPr/>
          <a:lstStyle/>
          <a:p>
            <a:pPr algn="ctr"/>
            <a:r>
              <a:rPr kumimoji="0" lang="es-EC" altLang="es-EC" sz="2800" b="1" i="0" u="none" strike="noStrike" cap="none" normalizeH="0" baseline="0" dirty="0">
                <a:ln>
                  <a:noFill/>
                </a:ln>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PROYECTOS RELACIONADOS A ESTE COMPONENTE</a:t>
            </a:r>
            <a:endParaRPr lang="es-EC" sz="2800" dirty="0">
              <a:solidFill>
                <a:schemeClr val="accent3"/>
              </a:solidFill>
              <a:latin typeface="Algerian" panose="04020705040A02060702" pitchFamily="82"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a 8">
            <a:extLst>
              <a:ext uri="{FF2B5EF4-FFF2-40B4-BE49-F238E27FC236}">
                <a16:creationId xmlns:a16="http://schemas.microsoft.com/office/drawing/2014/main" id="{3A1AE86F-EEE4-4976-ADEA-86178C9CC8E4}"/>
              </a:ext>
            </a:extLst>
          </p:cNvPr>
          <p:cNvGraphicFramePr>
            <a:graphicFrameLocks noGrp="1"/>
          </p:cNvGraphicFramePr>
          <p:nvPr>
            <p:extLst>
              <p:ext uri="{D42A27DB-BD31-4B8C-83A1-F6EECF244321}">
                <p14:modId xmlns:p14="http://schemas.microsoft.com/office/powerpoint/2010/main" val="1192248809"/>
              </p:ext>
            </p:extLst>
          </p:nvPr>
        </p:nvGraphicFramePr>
        <p:xfrm>
          <a:off x="196949" y="1165735"/>
          <a:ext cx="11877820" cy="5526664"/>
        </p:xfrm>
        <a:graphic>
          <a:graphicData uri="http://schemas.openxmlformats.org/drawingml/2006/table">
            <a:tbl>
              <a:tblPr firstRow="1" firstCol="1" bandRow="1">
                <a:tableStyleId>{5C22544A-7EE6-4342-B048-85BDC9FD1C3A}</a:tableStyleId>
              </a:tblPr>
              <a:tblGrid>
                <a:gridCol w="2929174">
                  <a:extLst>
                    <a:ext uri="{9D8B030D-6E8A-4147-A177-3AD203B41FA5}">
                      <a16:colId xmlns:a16="http://schemas.microsoft.com/office/drawing/2014/main" val="1360780828"/>
                    </a:ext>
                  </a:extLst>
                </a:gridCol>
                <a:gridCol w="1840545">
                  <a:extLst>
                    <a:ext uri="{9D8B030D-6E8A-4147-A177-3AD203B41FA5}">
                      <a16:colId xmlns:a16="http://schemas.microsoft.com/office/drawing/2014/main" val="2947687097"/>
                    </a:ext>
                  </a:extLst>
                </a:gridCol>
                <a:gridCol w="1592661">
                  <a:extLst>
                    <a:ext uri="{9D8B030D-6E8A-4147-A177-3AD203B41FA5}">
                      <a16:colId xmlns:a16="http://schemas.microsoft.com/office/drawing/2014/main" val="2720792186"/>
                    </a:ext>
                  </a:extLst>
                </a:gridCol>
                <a:gridCol w="1838480">
                  <a:extLst>
                    <a:ext uri="{9D8B030D-6E8A-4147-A177-3AD203B41FA5}">
                      <a16:colId xmlns:a16="http://schemas.microsoft.com/office/drawing/2014/main" val="1615208195"/>
                    </a:ext>
                  </a:extLst>
                </a:gridCol>
                <a:gridCol w="1838480">
                  <a:extLst>
                    <a:ext uri="{9D8B030D-6E8A-4147-A177-3AD203B41FA5}">
                      <a16:colId xmlns:a16="http://schemas.microsoft.com/office/drawing/2014/main" val="2594463920"/>
                    </a:ext>
                  </a:extLst>
                </a:gridCol>
                <a:gridCol w="1838480">
                  <a:extLst>
                    <a:ext uri="{9D8B030D-6E8A-4147-A177-3AD203B41FA5}">
                      <a16:colId xmlns:a16="http://schemas.microsoft.com/office/drawing/2014/main" val="1577778528"/>
                    </a:ext>
                  </a:extLst>
                </a:gridCol>
              </a:tblGrid>
              <a:tr h="973904">
                <a:tc>
                  <a:txBody>
                    <a:bodyPr/>
                    <a:lstStyle/>
                    <a:p>
                      <a:pPr algn="just">
                        <a:lnSpc>
                          <a:spcPct val="107000"/>
                        </a:lnSpc>
                        <a:spcAft>
                          <a:spcPts val="800"/>
                        </a:spcAft>
                      </a:pPr>
                      <a:r>
                        <a:rPr lang="es-EC" sz="2000" dirty="0">
                          <a:effectLst/>
                        </a:rPr>
                        <a:t>PROYECTO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800" dirty="0">
                          <a:effectLst/>
                        </a:rPr>
                        <a:t>PRESUPUESTO PLANIFICADO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800" dirty="0">
                          <a:effectLst/>
                        </a:rPr>
                        <a:t>PRESUPUESTO EJECUTADO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800" dirty="0">
                          <a:effectLst/>
                        </a:rPr>
                        <a:t>% DE EJECUCION DE CADA PROYECTO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600" dirty="0">
                          <a:effectLst/>
                        </a:rPr>
                        <a:t>% DE EJECUCION DEL COMPONENTE POR PROYECTO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600" dirty="0">
                          <a:effectLst/>
                        </a:rPr>
                        <a:t>OBSERVACIONES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extLst>
                  <a:ext uri="{0D108BD9-81ED-4DB2-BD59-A6C34878D82A}">
                    <a16:rowId xmlns:a16="http://schemas.microsoft.com/office/drawing/2014/main" val="446702239"/>
                  </a:ext>
                </a:extLst>
              </a:tr>
              <a:tr h="727712">
                <a:tc>
                  <a:txBody>
                    <a:bodyPr/>
                    <a:lstStyle/>
                    <a:p>
                      <a:pPr algn="just">
                        <a:lnSpc>
                          <a:spcPct val="107000"/>
                        </a:lnSpc>
                        <a:spcAft>
                          <a:spcPts val="800"/>
                        </a:spcAft>
                      </a:pPr>
                      <a:r>
                        <a:rPr lang="es-EC" sz="1400" dirty="0">
                          <a:effectLst/>
                        </a:rPr>
                        <a:t>CENTRO DE DESARROLLO Y FORTALECIMIENTO AGROPRODUCTIVO.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5.508,40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5.230,81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94.96 %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18.58 %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extLst>
                  <a:ext uri="{0D108BD9-81ED-4DB2-BD59-A6C34878D82A}">
                    <a16:rowId xmlns:a16="http://schemas.microsoft.com/office/drawing/2014/main" val="4013145614"/>
                  </a:ext>
                </a:extLst>
              </a:tr>
              <a:tr h="973904">
                <a:tc>
                  <a:txBody>
                    <a:bodyPr/>
                    <a:lstStyle/>
                    <a:p>
                      <a:pPr algn="just">
                        <a:lnSpc>
                          <a:spcPct val="107000"/>
                        </a:lnSpc>
                        <a:spcAft>
                          <a:spcPts val="800"/>
                        </a:spcAft>
                      </a:pPr>
                      <a:r>
                        <a:rPr lang="es-EC" sz="1400" dirty="0">
                          <a:effectLst/>
                        </a:rPr>
                        <a:t>FOMENTO A LA PRODUCCIÓN AGRICOLA Y GANADERA DE LA PARROQUIA.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4.000,00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4.000,00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100 %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14.21 %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ACTIVIDADES REALIZADAS EN EL MES DE NOVIEMBRE.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extLst>
                  <a:ext uri="{0D108BD9-81ED-4DB2-BD59-A6C34878D82A}">
                    <a16:rowId xmlns:a16="http://schemas.microsoft.com/office/drawing/2014/main" val="3826696936"/>
                  </a:ext>
                </a:extLst>
              </a:tr>
              <a:tr h="1466286">
                <a:tc>
                  <a:txBody>
                    <a:bodyPr/>
                    <a:lstStyle/>
                    <a:p>
                      <a:pPr algn="just">
                        <a:lnSpc>
                          <a:spcPct val="107000"/>
                        </a:lnSpc>
                        <a:spcAft>
                          <a:spcPts val="800"/>
                        </a:spcAft>
                      </a:pPr>
                      <a:r>
                        <a:rPr lang="es-EC" sz="1400">
                          <a:effectLst/>
                        </a:rPr>
                        <a:t>PROYECTO PARA EL FORTALECIMIENTO PARROQUIAL (EVENTOS AGROPRODUCTIVOS, SOCIALES, CULTURALES Y DEPORTIVOS).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18.000,00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18.000,00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100 %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63.94 %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ACTIVIDADES REALIZADAS EN EL MES DE AGOSTO.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extLst>
                  <a:ext uri="{0D108BD9-81ED-4DB2-BD59-A6C34878D82A}">
                    <a16:rowId xmlns:a16="http://schemas.microsoft.com/office/drawing/2014/main" val="3299767498"/>
                  </a:ext>
                </a:extLst>
              </a:tr>
              <a:tr h="964686">
                <a:tc>
                  <a:txBody>
                    <a:bodyPr/>
                    <a:lstStyle/>
                    <a:p>
                      <a:pPr algn="just">
                        <a:lnSpc>
                          <a:spcPct val="107000"/>
                        </a:lnSpc>
                        <a:spcAft>
                          <a:spcPts val="800"/>
                        </a:spcAft>
                      </a:pPr>
                      <a:r>
                        <a:rPr lang="es-EC" sz="1400">
                          <a:effectLst/>
                        </a:rPr>
                        <a:t>IMPLEMENTO PARA EL PROYECTO DE DESARROLLO Y FORTALECIMIENTO AGROPECUARIO.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922.00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922.00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100 %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3.27 %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extLst>
                  <a:ext uri="{0D108BD9-81ED-4DB2-BD59-A6C34878D82A}">
                    <a16:rowId xmlns:a16="http://schemas.microsoft.com/office/drawing/2014/main" val="3211329264"/>
                  </a:ext>
                </a:extLst>
              </a:tr>
              <a:tr h="235328">
                <a:tc>
                  <a:txBody>
                    <a:bodyPr/>
                    <a:lstStyle/>
                    <a:p>
                      <a:pPr algn="just">
                        <a:lnSpc>
                          <a:spcPct val="107000"/>
                        </a:lnSpc>
                        <a:spcAft>
                          <a:spcPts val="800"/>
                        </a:spcAft>
                      </a:pPr>
                      <a:r>
                        <a:rPr lang="es-EC" sz="1400">
                          <a:effectLst/>
                        </a:rPr>
                        <a:t>TOTAL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28.430,40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28.152,81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a:effectLst/>
                        </a:rPr>
                        <a:t>100 %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tc>
                  <a:txBody>
                    <a:bodyPr/>
                    <a:lstStyle/>
                    <a:p>
                      <a:pPr algn="just">
                        <a:lnSpc>
                          <a:spcPct val="107000"/>
                        </a:lnSpc>
                        <a:spcAft>
                          <a:spcPts val="80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670" marR="64670" marT="0" marB="0"/>
                </a:tc>
                <a:extLst>
                  <a:ext uri="{0D108BD9-81ED-4DB2-BD59-A6C34878D82A}">
                    <a16:rowId xmlns:a16="http://schemas.microsoft.com/office/drawing/2014/main" val="2408379084"/>
                  </a:ext>
                </a:extLst>
              </a:tr>
            </a:tbl>
          </a:graphicData>
        </a:graphic>
      </p:graphicFrame>
      <p:sp>
        <p:nvSpPr>
          <p:cNvPr id="10" name="Rectangle 1">
            <a:extLst>
              <a:ext uri="{FF2B5EF4-FFF2-40B4-BE49-F238E27FC236}">
                <a16:creationId xmlns:a16="http://schemas.microsoft.com/office/drawing/2014/main" id="{7DC37727-2873-42C2-BA01-0AB0E8BBB898}"/>
              </a:ext>
            </a:extLst>
          </p:cNvPr>
          <p:cNvSpPr>
            <a:spLocks noChangeArrowheads="1"/>
          </p:cNvSpPr>
          <p:nvPr/>
        </p:nvSpPr>
        <p:spPr bwMode="auto">
          <a:xfrm>
            <a:off x="2335237" y="563567"/>
            <a:ext cx="640052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2000" b="1" i="0" u="none" strike="noStrike" cap="none" normalizeH="0" baseline="0" dirty="0">
                <a:ln>
                  <a:noFill/>
                </a:ln>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PRESUPUESTO PLANIFICADO Y EJECUTADO POR PROYECTO </a:t>
            </a:r>
            <a:endParaRPr kumimoji="0" lang="es-EC" altLang="es-EC" sz="2000" b="0" i="0" u="none" strike="noStrike" cap="none" normalizeH="0" baseline="0" dirty="0">
              <a:ln>
                <a:noFill/>
              </a:ln>
              <a:solidFill>
                <a:schemeClr val="accent3"/>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9134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8354"/>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8" name="CuadroTexto 17">
            <a:extLst>
              <a:ext uri="{FF2B5EF4-FFF2-40B4-BE49-F238E27FC236}">
                <a16:creationId xmlns:a16="http://schemas.microsoft.com/office/drawing/2014/main" id="{228B2BD8-0E86-41AB-B32A-58D511953117}"/>
              </a:ext>
            </a:extLst>
          </p:cNvPr>
          <p:cNvSpPr txBox="1"/>
          <p:nvPr/>
        </p:nvSpPr>
        <p:spPr>
          <a:xfrm>
            <a:off x="1466507" y="248645"/>
            <a:ext cx="7469944" cy="985783"/>
          </a:xfrm>
          <a:prstGeom prst="rect">
            <a:avLst/>
          </a:prstGeom>
          <a:noFill/>
        </p:spPr>
        <p:txBody>
          <a:bodyPr wrap="square">
            <a:spAutoFit/>
          </a:bodyPr>
          <a:lstStyle/>
          <a:p>
            <a:pPr algn="ctr">
              <a:lnSpc>
                <a:spcPct val="107000"/>
              </a:lnSpc>
              <a:spcAft>
                <a:spcPts val="800"/>
              </a:spcAft>
            </a:pPr>
            <a:r>
              <a:rPr lang="es-EC" sz="28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RELACIÓN PRESUPUESTO ASIGNADO/EJECUTADO</a:t>
            </a:r>
            <a:endParaRPr lang="es-EC" sz="2800"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p:txBody>
      </p:sp>
      <p:graphicFrame>
        <p:nvGraphicFramePr>
          <p:cNvPr id="17" name="Tabla 16">
            <a:extLst>
              <a:ext uri="{FF2B5EF4-FFF2-40B4-BE49-F238E27FC236}">
                <a16:creationId xmlns:a16="http://schemas.microsoft.com/office/drawing/2014/main" id="{12576E8B-C91B-4779-9D35-925536601643}"/>
              </a:ext>
            </a:extLst>
          </p:cNvPr>
          <p:cNvGraphicFramePr>
            <a:graphicFrameLocks noGrp="1"/>
          </p:cNvGraphicFramePr>
          <p:nvPr>
            <p:extLst>
              <p:ext uri="{D42A27DB-BD31-4B8C-83A1-F6EECF244321}">
                <p14:modId xmlns:p14="http://schemas.microsoft.com/office/powerpoint/2010/main" val="1404252515"/>
              </p:ext>
            </p:extLst>
          </p:nvPr>
        </p:nvGraphicFramePr>
        <p:xfrm>
          <a:off x="395785" y="1435498"/>
          <a:ext cx="10849972" cy="1546330"/>
        </p:xfrm>
        <a:graphic>
          <a:graphicData uri="http://schemas.openxmlformats.org/drawingml/2006/table">
            <a:tbl>
              <a:tblPr firstRow="1" firstCol="1" bandRow="1">
                <a:tableStyleId>{5C22544A-7EE6-4342-B048-85BDC9FD1C3A}</a:tableStyleId>
              </a:tblPr>
              <a:tblGrid>
                <a:gridCol w="3294845">
                  <a:extLst>
                    <a:ext uri="{9D8B030D-6E8A-4147-A177-3AD203B41FA5}">
                      <a16:colId xmlns:a16="http://schemas.microsoft.com/office/drawing/2014/main" val="3353123767"/>
                    </a:ext>
                  </a:extLst>
                </a:gridCol>
                <a:gridCol w="3262138">
                  <a:extLst>
                    <a:ext uri="{9D8B030D-6E8A-4147-A177-3AD203B41FA5}">
                      <a16:colId xmlns:a16="http://schemas.microsoft.com/office/drawing/2014/main" val="507437792"/>
                    </a:ext>
                  </a:extLst>
                </a:gridCol>
                <a:gridCol w="2403298">
                  <a:extLst>
                    <a:ext uri="{9D8B030D-6E8A-4147-A177-3AD203B41FA5}">
                      <a16:colId xmlns:a16="http://schemas.microsoft.com/office/drawing/2014/main" val="1902857424"/>
                    </a:ext>
                  </a:extLst>
                </a:gridCol>
                <a:gridCol w="1889691">
                  <a:extLst>
                    <a:ext uri="{9D8B030D-6E8A-4147-A177-3AD203B41FA5}">
                      <a16:colId xmlns:a16="http://schemas.microsoft.com/office/drawing/2014/main" val="2840586877"/>
                    </a:ext>
                  </a:extLst>
                </a:gridCol>
              </a:tblGrid>
              <a:tr h="773165">
                <a:tc>
                  <a:txBody>
                    <a:bodyPr/>
                    <a:lstStyle/>
                    <a:p>
                      <a:pPr algn="just">
                        <a:lnSpc>
                          <a:spcPct val="107000"/>
                        </a:lnSpc>
                        <a:spcAft>
                          <a:spcPts val="800"/>
                        </a:spcAft>
                      </a:pPr>
                      <a:r>
                        <a:rPr lang="es-EC" sz="1800" dirty="0">
                          <a:effectLst/>
                        </a:rPr>
                        <a:t>COMPONENTE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PLANIFICADO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EJECUTADO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 DE EJECUCIÓN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087598"/>
                  </a:ext>
                </a:extLst>
              </a:tr>
              <a:tr h="773165">
                <a:tc>
                  <a:txBody>
                    <a:bodyPr/>
                    <a:lstStyle/>
                    <a:p>
                      <a:pPr algn="just">
                        <a:lnSpc>
                          <a:spcPct val="107000"/>
                        </a:lnSpc>
                        <a:spcAft>
                          <a:spcPts val="800"/>
                        </a:spcAft>
                      </a:pPr>
                      <a:r>
                        <a:rPr lang="es-EC" sz="1800">
                          <a:effectLst/>
                        </a:rPr>
                        <a:t>ECONÓMICO PRODUCTIVO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28.430,40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28.152,81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99.02 %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7353999"/>
                  </a:ext>
                </a:extLst>
              </a:tr>
            </a:tbl>
          </a:graphicData>
        </a:graphic>
      </p:graphicFrame>
      <p:pic>
        <p:nvPicPr>
          <p:cNvPr id="20" name="Imagen 19">
            <a:extLst>
              <a:ext uri="{FF2B5EF4-FFF2-40B4-BE49-F238E27FC236}">
                <a16:creationId xmlns:a16="http://schemas.microsoft.com/office/drawing/2014/main" id="{0FD75A18-929F-457E-AF23-DFB41E59B3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0424" y="4483456"/>
            <a:ext cx="1672166" cy="1073281"/>
          </a:xfrm>
          <a:prstGeom prst="rect">
            <a:avLst/>
          </a:prstGeom>
          <a:ln>
            <a:noFill/>
          </a:ln>
          <a:effectLst>
            <a:outerShdw blurRad="292100" dist="139700" dir="2700000" algn="tl" rotWithShape="0">
              <a:srgbClr val="333333">
                <a:alpha val="65000"/>
              </a:srgbClr>
            </a:outerShdw>
          </a:effectLst>
        </p:spPr>
      </p:pic>
      <p:graphicFrame>
        <p:nvGraphicFramePr>
          <p:cNvPr id="21" name="Gráfico 20">
            <a:extLst>
              <a:ext uri="{FF2B5EF4-FFF2-40B4-BE49-F238E27FC236}">
                <a16:creationId xmlns:a16="http://schemas.microsoft.com/office/drawing/2014/main" id="{D13556BE-DE7D-4B41-AF7D-27515A2DBE7A}"/>
              </a:ext>
            </a:extLst>
          </p:cNvPr>
          <p:cNvGraphicFramePr/>
          <p:nvPr>
            <p:extLst>
              <p:ext uri="{D42A27DB-BD31-4B8C-83A1-F6EECF244321}">
                <p14:modId xmlns:p14="http://schemas.microsoft.com/office/powerpoint/2010/main" val="1488469043"/>
              </p:ext>
            </p:extLst>
          </p:nvPr>
        </p:nvGraphicFramePr>
        <p:xfrm>
          <a:off x="3120751" y="3113324"/>
          <a:ext cx="5400040" cy="33563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69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18FEA-6E39-4678-8E74-0BCA5019B946}"/>
              </a:ext>
            </a:extLst>
          </p:cNvPr>
          <p:cNvSpPr>
            <a:spLocks noGrp="1"/>
          </p:cNvSpPr>
          <p:nvPr>
            <p:ph type="ctrTitle"/>
          </p:nvPr>
        </p:nvSpPr>
        <p:spPr>
          <a:xfrm>
            <a:off x="1683171" y="99419"/>
            <a:ext cx="8825658" cy="3329581"/>
          </a:xfrm>
        </p:spPr>
        <p:txBody>
          <a:bodyPr/>
          <a:lstStyle/>
          <a:p>
            <a:pPr algn="ctr"/>
            <a:r>
              <a:rPr lang="es-MX" b="1" dirty="0">
                <a:solidFill>
                  <a:schemeClr val="accent1">
                    <a:lumMod val="50000"/>
                  </a:schemeClr>
                </a:solidFill>
                <a:latin typeface="Algerian" panose="04020705040A02060702" pitchFamily="82" charset="0"/>
              </a:rPr>
              <a:t>INFORMACIÓN FINANCIERA</a:t>
            </a:r>
            <a:endParaRPr lang="es-EC" b="1" dirty="0">
              <a:solidFill>
                <a:schemeClr val="accent1">
                  <a:lumMod val="50000"/>
                </a:schemeClr>
              </a:solidFill>
              <a:latin typeface="Algerian" panose="04020705040A02060702" pitchFamily="82" charset="0"/>
            </a:endParaRPr>
          </a:p>
        </p:txBody>
      </p:sp>
      <p:sp>
        <p:nvSpPr>
          <p:cNvPr id="3" name="Subtítulo 2">
            <a:extLst>
              <a:ext uri="{FF2B5EF4-FFF2-40B4-BE49-F238E27FC236}">
                <a16:creationId xmlns:a16="http://schemas.microsoft.com/office/drawing/2014/main" id="{41A1966F-1D43-40D7-9097-6184872FD2EB}"/>
              </a:ext>
            </a:extLst>
          </p:cNvPr>
          <p:cNvSpPr>
            <a:spLocks noGrp="1"/>
          </p:cNvSpPr>
          <p:nvPr>
            <p:ph type="subTitle" idx="1"/>
          </p:nvPr>
        </p:nvSpPr>
        <p:spPr>
          <a:xfrm>
            <a:off x="3133854" y="3738254"/>
            <a:ext cx="5789183" cy="887882"/>
          </a:xfrm>
        </p:spPr>
        <p:txBody>
          <a:bodyPr>
            <a:noAutofit/>
          </a:bodyPr>
          <a:lstStyle/>
          <a:p>
            <a:pPr algn="ctr"/>
            <a:r>
              <a:rPr lang="es-MX" sz="4400" b="1" dirty="0">
                <a:latin typeface="Algerian" panose="04020705040A02060702" pitchFamily="82" charset="0"/>
              </a:rPr>
              <a:t>	</a:t>
            </a:r>
            <a:r>
              <a:rPr lang="es-MX" sz="4800" b="1" dirty="0">
                <a:solidFill>
                  <a:schemeClr val="accent1">
                    <a:lumMod val="50000"/>
                  </a:schemeClr>
                </a:solidFill>
                <a:latin typeface="Algerian" panose="04020705040A02060702" pitchFamily="82" charset="0"/>
              </a:rPr>
              <a:t>INGRESOS</a:t>
            </a:r>
            <a:endParaRPr lang="es-EC" sz="4800" b="1" dirty="0">
              <a:solidFill>
                <a:schemeClr val="accent1">
                  <a:lumMod val="50000"/>
                </a:schemeClr>
              </a:solidFill>
              <a:latin typeface="Algerian" panose="04020705040A02060702" pitchFamily="82" charset="0"/>
            </a:endParaRPr>
          </a:p>
        </p:txBody>
      </p:sp>
      <p:sp>
        <p:nvSpPr>
          <p:cNvPr id="4" name="Rectángulo: esquinas redondeadas 3">
            <a:extLst>
              <a:ext uri="{FF2B5EF4-FFF2-40B4-BE49-F238E27FC236}">
                <a16:creationId xmlns:a16="http://schemas.microsoft.com/office/drawing/2014/main" id="{7160CA35-0C88-40D4-B1B8-B528B3FB2FD8}"/>
              </a:ext>
            </a:extLst>
          </p:cNvPr>
          <p:cNvSpPr/>
          <p:nvPr/>
        </p:nvSpPr>
        <p:spPr>
          <a:xfrm rot="5400000">
            <a:off x="10228886" y="155727"/>
            <a:ext cx="1152939" cy="841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Algerian" panose="04020705040A02060702" pitchFamily="82" charset="0"/>
              </a:rPr>
              <a:t>2019</a:t>
            </a:r>
            <a:endParaRPr lang="es-EC" sz="2400" dirty="0">
              <a:latin typeface="Algerian" panose="04020705040A02060702" pitchFamily="82" charset="0"/>
            </a:endParaRPr>
          </a:p>
        </p:txBody>
      </p:sp>
      <p:pic>
        <p:nvPicPr>
          <p:cNvPr id="5" name="Imagen 4">
            <a:extLst>
              <a:ext uri="{FF2B5EF4-FFF2-40B4-BE49-F238E27FC236}">
                <a16:creationId xmlns:a16="http://schemas.microsoft.com/office/drawing/2014/main" id="{775D9B4C-0DDA-4C3F-8C3B-F0F02A4A8827}"/>
              </a:ext>
            </a:extLst>
          </p:cNvPr>
          <p:cNvPicPr>
            <a:picLocks noChangeAspect="1"/>
          </p:cNvPicPr>
          <p:nvPr/>
        </p:nvPicPr>
        <p:blipFill>
          <a:blip r:embed="rId2"/>
          <a:stretch>
            <a:fillRect/>
          </a:stretch>
        </p:blipFill>
        <p:spPr>
          <a:xfrm>
            <a:off x="375167" y="4291243"/>
            <a:ext cx="2943225" cy="15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29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01AD08A-EBE3-46E8-9FD5-5F56878362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0227" y="998220"/>
            <a:ext cx="2405698" cy="1777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a:extLst>
              <a:ext uri="{FF2B5EF4-FFF2-40B4-BE49-F238E27FC236}">
                <a16:creationId xmlns:a16="http://schemas.microsoft.com/office/drawing/2014/main" id="{59D0E19C-91FF-4727-A3FC-8E8464D6D30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32948" y="846503"/>
            <a:ext cx="2405698" cy="2099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5EF62E29-04B7-46E2-83F0-6F15B65853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8178" y="4652984"/>
            <a:ext cx="2238519" cy="1677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8AC5BBFB-4D0B-4B7E-9DFD-424788307DDB}"/>
              </a:ext>
            </a:extLst>
          </p:cNvPr>
          <p:cNvPicPr>
            <a:picLocks noChangeAspect="1"/>
          </p:cNvPicPr>
          <p:nvPr/>
        </p:nvPicPr>
        <p:blipFill>
          <a:blip r:embed="rId5"/>
          <a:stretch>
            <a:fillRect/>
          </a:stretch>
        </p:blipFill>
        <p:spPr>
          <a:xfrm>
            <a:off x="5752692" y="1001102"/>
            <a:ext cx="2546253" cy="1909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esquinas redondeadas 7">
            <a:extLst>
              <a:ext uri="{FF2B5EF4-FFF2-40B4-BE49-F238E27FC236}">
                <a16:creationId xmlns:a16="http://schemas.microsoft.com/office/drawing/2014/main" id="{A7A43B2C-EDA0-4DC5-9ECC-87AAC49863A6}"/>
              </a:ext>
            </a:extLst>
          </p:cNvPr>
          <p:cNvSpPr/>
          <p:nvPr/>
        </p:nvSpPr>
        <p:spPr>
          <a:xfrm>
            <a:off x="2245899" y="161390"/>
            <a:ext cx="6870017" cy="540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accent3">
                    <a:lumMod val="75000"/>
                  </a:schemeClr>
                </a:solidFill>
                <a:latin typeface="Algerian" panose="04020705040A02060702" pitchFamily="82" charset="0"/>
              </a:rPr>
              <a:t>CONSTRUCCIÓN DEL MALECÓN ECOLOGICO RIBERAS DEL RIO BÚA</a:t>
            </a:r>
            <a:endParaRPr lang="es-EC" b="1"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74E88228-9858-4751-B713-9FE18A8C2116}"/>
              </a:ext>
            </a:extLst>
          </p:cNvPr>
          <p:cNvPicPr>
            <a:picLocks noChangeAspect="1"/>
          </p:cNvPicPr>
          <p:nvPr/>
        </p:nvPicPr>
        <p:blipFill>
          <a:blip r:embed="rId6"/>
          <a:stretch>
            <a:fillRect/>
          </a:stretch>
        </p:blipFill>
        <p:spPr>
          <a:xfrm>
            <a:off x="8740072" y="1237680"/>
            <a:ext cx="2236740" cy="1677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ángulo: esquinas redondeadas 11">
            <a:extLst>
              <a:ext uri="{FF2B5EF4-FFF2-40B4-BE49-F238E27FC236}">
                <a16:creationId xmlns:a16="http://schemas.microsoft.com/office/drawing/2014/main" id="{1D9F0FF7-A1F4-4E41-85A9-EFA31165BDB6}"/>
              </a:ext>
            </a:extLst>
          </p:cNvPr>
          <p:cNvSpPr/>
          <p:nvPr/>
        </p:nvSpPr>
        <p:spPr>
          <a:xfrm>
            <a:off x="1839858" y="3264027"/>
            <a:ext cx="8018584" cy="1060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accent3">
                    <a:lumMod val="75000"/>
                  </a:schemeClr>
                </a:solidFill>
                <a:latin typeface="Algerian" panose="04020705040A02060702" pitchFamily="82" charset="0"/>
              </a:rPr>
              <a:t>CAPACITACIONES EN TEMAS DE PLATANO, ENTREGA DE PLANTAS PARA REFORESTACIÓN, FERIAS AGROPRODUVTIVAS Y GASTRONOMICAS.</a:t>
            </a:r>
            <a:endParaRPr lang="es-EC" b="1" dirty="0">
              <a:solidFill>
                <a:schemeClr val="accent3">
                  <a:lumMod val="75000"/>
                </a:schemeClr>
              </a:solidFill>
              <a:latin typeface="Algerian" panose="04020705040A02060702" pitchFamily="82" charset="0"/>
            </a:endParaRPr>
          </a:p>
        </p:txBody>
      </p:sp>
      <p:pic>
        <p:nvPicPr>
          <p:cNvPr id="13" name="Imagen 12">
            <a:extLst>
              <a:ext uri="{FF2B5EF4-FFF2-40B4-BE49-F238E27FC236}">
                <a16:creationId xmlns:a16="http://schemas.microsoft.com/office/drawing/2014/main" id="{8528AB87-8C9E-4DA9-A4C1-4D79DE2572D0}"/>
              </a:ext>
            </a:extLst>
          </p:cNvPr>
          <p:cNvPicPr>
            <a:picLocks noChangeAspect="1"/>
          </p:cNvPicPr>
          <p:nvPr/>
        </p:nvPicPr>
        <p:blipFill>
          <a:blip r:embed="rId7"/>
          <a:stretch>
            <a:fillRect/>
          </a:stretch>
        </p:blipFill>
        <p:spPr>
          <a:xfrm>
            <a:off x="2984758" y="4621020"/>
            <a:ext cx="1778414" cy="1709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23C6F1E1-7F71-4116-9315-14BFFB9032DF}"/>
              </a:ext>
            </a:extLst>
          </p:cNvPr>
          <p:cNvPicPr>
            <a:picLocks noChangeAspect="1"/>
          </p:cNvPicPr>
          <p:nvPr/>
        </p:nvPicPr>
        <p:blipFill>
          <a:blip r:embed="rId8"/>
          <a:stretch>
            <a:fillRect/>
          </a:stretch>
        </p:blipFill>
        <p:spPr>
          <a:xfrm>
            <a:off x="5061264" y="4637002"/>
            <a:ext cx="1768128" cy="1693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a:extLst>
              <a:ext uri="{FF2B5EF4-FFF2-40B4-BE49-F238E27FC236}">
                <a16:creationId xmlns:a16="http://schemas.microsoft.com/office/drawing/2014/main" id="{DD870D36-AF94-4190-B445-94D35BA96EB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2761" y="4610822"/>
            <a:ext cx="1988432" cy="1719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a:extLst>
              <a:ext uri="{FF2B5EF4-FFF2-40B4-BE49-F238E27FC236}">
                <a16:creationId xmlns:a16="http://schemas.microsoft.com/office/drawing/2014/main" id="{CD60C1A2-F82C-45A6-87CF-61E03616222A}"/>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72841" y="4463896"/>
            <a:ext cx="2236740" cy="1866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n 17">
            <a:extLst>
              <a:ext uri="{FF2B5EF4-FFF2-40B4-BE49-F238E27FC236}">
                <a16:creationId xmlns:a16="http://schemas.microsoft.com/office/drawing/2014/main" id="{C64DF8F5-FF7D-4516-B40D-062A3837201E}"/>
              </a:ext>
            </a:extLst>
          </p:cNvPr>
          <p:cNvPicPr>
            <a:picLocks noChangeAspect="1"/>
          </p:cNvPicPr>
          <p:nvPr/>
        </p:nvPicPr>
        <p:blipFill>
          <a:blip r:embed="rId11"/>
          <a:stretch>
            <a:fillRect/>
          </a:stretch>
        </p:blipFill>
        <p:spPr>
          <a:xfrm>
            <a:off x="10044043" y="0"/>
            <a:ext cx="1865538" cy="1944793"/>
          </a:xfrm>
          <a:prstGeom prst="rect">
            <a:avLst/>
          </a:prstGeom>
        </p:spPr>
      </p:pic>
    </p:spTree>
    <p:extLst>
      <p:ext uri="{BB962C8B-B14F-4D97-AF65-F5344CB8AC3E}">
        <p14:creationId xmlns:p14="http://schemas.microsoft.com/office/powerpoint/2010/main" val="31201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26836EA-16FE-423F-8B9B-321ADA52982E}"/>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639055C4-52E3-49CB-9762-BDDCDFF17DB3}"/>
              </a:ext>
            </a:extLst>
          </p:cNvPr>
          <p:cNvPicPr>
            <a:picLocks noChangeAspect="1"/>
          </p:cNvPicPr>
          <p:nvPr/>
        </p:nvPicPr>
        <p:blipFill>
          <a:blip r:embed="rId3"/>
          <a:stretch>
            <a:fillRect/>
          </a:stretch>
        </p:blipFill>
        <p:spPr>
          <a:xfrm>
            <a:off x="2376152" y="1316356"/>
            <a:ext cx="3477140" cy="2604220"/>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156A5325-5F99-48A6-96BE-B6EC48899A71}"/>
              </a:ext>
            </a:extLst>
          </p:cNvPr>
          <p:cNvPicPr>
            <a:picLocks noChangeAspect="1"/>
          </p:cNvPicPr>
          <p:nvPr/>
        </p:nvPicPr>
        <p:blipFill>
          <a:blip r:embed="rId4"/>
          <a:stretch>
            <a:fillRect/>
          </a:stretch>
        </p:blipFill>
        <p:spPr>
          <a:xfrm>
            <a:off x="6219052" y="4021731"/>
            <a:ext cx="3461307" cy="2604220"/>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01C1639-C1D1-40E9-9205-9617B174E73B}"/>
              </a:ext>
            </a:extLst>
          </p:cNvPr>
          <p:cNvPicPr>
            <a:picLocks noChangeAspect="1"/>
          </p:cNvPicPr>
          <p:nvPr/>
        </p:nvPicPr>
        <p:blipFill>
          <a:blip r:embed="rId5"/>
          <a:stretch>
            <a:fillRect/>
          </a:stretch>
        </p:blipFill>
        <p:spPr>
          <a:xfrm>
            <a:off x="418636" y="4021731"/>
            <a:ext cx="3472293" cy="2604220"/>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2BF21CD5-9108-42E3-AE2F-F1D1A939F693}"/>
              </a:ext>
            </a:extLst>
          </p:cNvPr>
          <p:cNvPicPr>
            <a:picLocks noChangeAspect="1"/>
          </p:cNvPicPr>
          <p:nvPr/>
        </p:nvPicPr>
        <p:blipFill>
          <a:blip r:embed="rId6"/>
          <a:stretch>
            <a:fillRect/>
          </a:stretch>
        </p:blipFill>
        <p:spPr>
          <a:xfrm>
            <a:off x="6888344" y="1386656"/>
            <a:ext cx="3284827" cy="2463621"/>
          </a:xfrm>
          <a:prstGeom prst="rect">
            <a:avLst/>
          </a:prstGeom>
          <a:ln>
            <a:noFill/>
          </a:ln>
          <a:effectLst>
            <a:outerShdw blurRad="292100" dist="139700" dir="2700000" algn="tl" rotWithShape="0">
              <a:srgbClr val="333333">
                <a:alpha val="65000"/>
              </a:srgbClr>
            </a:outerShdw>
          </a:effectLst>
        </p:spPr>
      </p:pic>
      <p:sp>
        <p:nvSpPr>
          <p:cNvPr id="10" name="Rectángulo: esquinas redondeadas 9">
            <a:extLst>
              <a:ext uri="{FF2B5EF4-FFF2-40B4-BE49-F238E27FC236}">
                <a16:creationId xmlns:a16="http://schemas.microsoft.com/office/drawing/2014/main" id="{251E687A-D336-4ED5-AF18-1BDF02A419D2}"/>
              </a:ext>
            </a:extLst>
          </p:cNvPr>
          <p:cNvSpPr/>
          <p:nvPr/>
        </p:nvSpPr>
        <p:spPr>
          <a:xfrm>
            <a:off x="956603" y="232049"/>
            <a:ext cx="9216568" cy="9128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FERIAS AGROPRODUCTIVAS Y DE EMPRENDIMIENTOS AGOSTO Y NOVIEMBRE</a:t>
            </a:r>
            <a:endParaRPr lang="es-EC" sz="2000" dirty="0">
              <a:solidFill>
                <a:schemeClr val="accent3">
                  <a:lumMod val="75000"/>
                </a:schemeClr>
              </a:solidFill>
              <a:latin typeface="Algerian" panose="04020705040A02060702" pitchFamily="82" charset="0"/>
            </a:endParaRPr>
          </a:p>
        </p:txBody>
      </p:sp>
    </p:spTree>
    <p:extLst>
      <p:ext uri="{BB962C8B-B14F-4D97-AF65-F5344CB8AC3E}">
        <p14:creationId xmlns:p14="http://schemas.microsoft.com/office/powerpoint/2010/main" val="10009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C5ACF-1741-4CDD-8B3D-4D335A0A37B4}"/>
              </a:ext>
            </a:extLst>
          </p:cNvPr>
          <p:cNvSpPr>
            <a:spLocks noGrp="1"/>
          </p:cNvSpPr>
          <p:nvPr>
            <p:ph type="title"/>
          </p:nvPr>
        </p:nvSpPr>
        <p:spPr>
          <a:xfrm>
            <a:off x="403996" y="709424"/>
            <a:ext cx="10352383" cy="1561033"/>
          </a:xfrm>
        </p:spPr>
        <p:txBody>
          <a:bodyPr/>
          <a:lstStyle/>
          <a:p>
            <a:pPr algn="ctr">
              <a:lnSpc>
                <a:spcPct val="107000"/>
              </a:lnSpc>
              <a:spcAft>
                <a:spcPts val="800"/>
              </a:spcAft>
            </a:pPr>
            <a:r>
              <a:rPr lang="es-EC"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Apunta la identificación de las desigualdades de los diferentes grupos poblacionales asentados en los territorios respecto del ejercicio de sus derechos sociales, políticos y culturales, mostrando problemas específicos para hacer visibles patrones de discriminación y exclusión. Debe aclarar la movilidad social, el ritmo de crecimiento demográfico, las características del tejido social, la capacidad de las organizaciones sociales para el trabajo en redes y las posibilidades de incorporarse en los procesos de cogestión del territorio.</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sz="2000" dirty="0"/>
          </a:p>
        </p:txBody>
      </p:sp>
      <p:sp>
        <p:nvSpPr>
          <p:cNvPr id="5" name="Rectángulo: esquinas redondeadas 4">
            <a:extLst>
              <a:ext uri="{FF2B5EF4-FFF2-40B4-BE49-F238E27FC236}">
                <a16:creationId xmlns:a16="http://schemas.microsoft.com/office/drawing/2014/main" id="{F8ECF0FD-3BCF-4EFF-85D8-7894D3750CB6}"/>
              </a:ext>
            </a:extLst>
          </p:cNvPr>
          <p:cNvSpPr/>
          <p:nvPr/>
        </p:nvSpPr>
        <p:spPr>
          <a:xfrm>
            <a:off x="736209" y="2481921"/>
            <a:ext cx="3319976"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LINEAS ESTRATEGICAS</a:t>
            </a:r>
            <a:endParaRPr lang="es-EC" dirty="0">
              <a:solidFill>
                <a:schemeClr val="accent1">
                  <a:lumMod val="50000"/>
                </a:schemeClr>
              </a:solidFill>
            </a:endParaRPr>
          </a:p>
        </p:txBody>
      </p:sp>
      <p:sp>
        <p:nvSpPr>
          <p:cNvPr id="6" name="Rectángulo: esquinas redondeadas 5">
            <a:extLst>
              <a:ext uri="{FF2B5EF4-FFF2-40B4-BE49-F238E27FC236}">
                <a16:creationId xmlns:a16="http://schemas.microsoft.com/office/drawing/2014/main" id="{096EFFE1-D928-478A-9F14-D817296C249C}"/>
              </a:ext>
            </a:extLst>
          </p:cNvPr>
          <p:cNvSpPr/>
          <p:nvPr/>
        </p:nvSpPr>
        <p:spPr>
          <a:xfrm>
            <a:off x="7202659" y="2334211"/>
            <a:ext cx="3537492"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ACTIVIDADES REALIZADAS</a:t>
            </a: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2019</a:t>
            </a:r>
            <a:endParaRPr lang="es-EC" dirty="0">
              <a:solidFill>
                <a:schemeClr val="accent1">
                  <a:lumMod val="50000"/>
                </a:schemeClr>
              </a:solidFill>
            </a:endParaRPr>
          </a:p>
        </p:txBody>
      </p:sp>
      <p:sp>
        <p:nvSpPr>
          <p:cNvPr id="7" name="Rectángulo: esquinas redondeadas 6">
            <a:extLst>
              <a:ext uri="{FF2B5EF4-FFF2-40B4-BE49-F238E27FC236}">
                <a16:creationId xmlns:a16="http://schemas.microsoft.com/office/drawing/2014/main" id="{E9C9889C-B47F-453B-8507-D5A54B1A30B9}"/>
              </a:ext>
            </a:extLst>
          </p:cNvPr>
          <p:cNvSpPr/>
          <p:nvPr/>
        </p:nvSpPr>
        <p:spPr>
          <a:xfrm>
            <a:off x="121914" y="2871313"/>
            <a:ext cx="5073748"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 Brigadas Médicas</a:t>
            </a:r>
          </a:p>
        </p:txBody>
      </p:sp>
      <p:sp>
        <p:nvSpPr>
          <p:cNvPr id="8" name="Rectángulo: esquinas redondeadas 7">
            <a:extLst>
              <a:ext uri="{FF2B5EF4-FFF2-40B4-BE49-F238E27FC236}">
                <a16:creationId xmlns:a16="http://schemas.microsoft.com/office/drawing/2014/main" id="{2CEC3154-0E93-42AD-AF82-10C617444C75}"/>
              </a:ext>
            </a:extLst>
          </p:cNvPr>
          <p:cNvSpPr/>
          <p:nvPr/>
        </p:nvSpPr>
        <p:spPr>
          <a:xfrm>
            <a:off x="150055" y="4114999"/>
            <a:ext cx="5064370" cy="687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Programa de Capacitación Socio cultural a la comunidad de San Jacinto del Búa.</a:t>
            </a:r>
          </a:p>
        </p:txBody>
      </p:sp>
      <p:sp>
        <p:nvSpPr>
          <p:cNvPr id="9" name="Rectángulo: esquinas redondeadas 8">
            <a:extLst>
              <a:ext uri="{FF2B5EF4-FFF2-40B4-BE49-F238E27FC236}">
                <a16:creationId xmlns:a16="http://schemas.microsoft.com/office/drawing/2014/main" id="{13AB4AA9-01D8-4E94-AF1D-96428364FA40}"/>
              </a:ext>
            </a:extLst>
          </p:cNvPr>
          <p:cNvSpPr/>
          <p:nvPr/>
        </p:nvSpPr>
        <p:spPr>
          <a:xfrm>
            <a:off x="150055" y="5427123"/>
            <a:ext cx="5064370"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Campaña de Concientización social (Consumo de drogas, violencia intrafamiliar, enfermedades de transmisión sexual)</a:t>
            </a:r>
          </a:p>
        </p:txBody>
      </p:sp>
      <p:sp>
        <p:nvSpPr>
          <p:cNvPr id="12" name="Rectángulo: esquinas redondeadas 11">
            <a:extLst>
              <a:ext uri="{FF2B5EF4-FFF2-40B4-BE49-F238E27FC236}">
                <a16:creationId xmlns:a16="http://schemas.microsoft.com/office/drawing/2014/main" id="{75D51435-8399-4D8F-8347-32EA8A6911AE}"/>
              </a:ext>
            </a:extLst>
          </p:cNvPr>
          <p:cNvSpPr/>
          <p:nvPr/>
        </p:nvSpPr>
        <p:spPr>
          <a:xfrm>
            <a:off x="6611813" y="2817087"/>
            <a:ext cx="5073748" cy="877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Mediante Convenios se realizan brigadas médicas por parte del MSP y Cruz Roja Ecuatoriana</a:t>
            </a:r>
          </a:p>
        </p:txBody>
      </p:sp>
      <p:sp>
        <p:nvSpPr>
          <p:cNvPr id="13" name="Rectángulo: esquinas redondeadas 12">
            <a:extLst>
              <a:ext uri="{FF2B5EF4-FFF2-40B4-BE49-F238E27FC236}">
                <a16:creationId xmlns:a16="http://schemas.microsoft.com/office/drawing/2014/main" id="{FD53EE1A-1241-41BE-96D9-BB4DC4915105}"/>
              </a:ext>
            </a:extLst>
          </p:cNvPr>
          <p:cNvSpPr/>
          <p:nvPr/>
        </p:nvSpPr>
        <p:spPr>
          <a:xfrm>
            <a:off x="6602437" y="4069524"/>
            <a:ext cx="5073746" cy="687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Capacitaciones en danza a los niños de la comunidad.</a:t>
            </a:r>
          </a:p>
        </p:txBody>
      </p:sp>
      <p:sp>
        <p:nvSpPr>
          <p:cNvPr id="14" name="Rectángulo: esquinas redondeadas 13">
            <a:extLst>
              <a:ext uri="{FF2B5EF4-FFF2-40B4-BE49-F238E27FC236}">
                <a16:creationId xmlns:a16="http://schemas.microsoft.com/office/drawing/2014/main" id="{51660DA0-31FD-41D8-BC92-E627629CADFE}"/>
              </a:ext>
            </a:extLst>
          </p:cNvPr>
          <p:cNvSpPr/>
          <p:nvPr/>
        </p:nvSpPr>
        <p:spPr>
          <a:xfrm>
            <a:off x="6611813" y="5131701"/>
            <a:ext cx="5064370" cy="1305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Mediante actividades de cine al barrio se concientiza a los moradores de la parroquia en temas de prevención de violencia, prevención de drogas, entre otras.</a:t>
            </a:r>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gradFill>
            <a:gsLst>
              <a:gs pos="19462">
                <a:srgbClr val="63B8D7"/>
              </a:gs>
              <a:gs pos="55500">
                <a:srgbClr val="B2DBB5"/>
              </a:gs>
              <a:gs pos="0">
                <a:srgbClr val="92D050"/>
              </a:gs>
              <a:gs pos="37000">
                <a:srgbClr val="89C9C6"/>
              </a:gs>
              <a:gs pos="74000">
                <a:schemeClr val="accent1">
                  <a:lumMod val="45000"/>
                  <a:lumOff val="55000"/>
                </a:schemeClr>
              </a:gs>
              <a:gs pos="83000">
                <a:schemeClr val="accent1">
                  <a:lumMod val="45000"/>
                  <a:lumOff val="55000"/>
                </a:schemeClr>
              </a:gs>
              <a:gs pos="100000">
                <a:srgbClr val="92D050"/>
              </a:gs>
            </a:gsLst>
            <a:lin ang="5400000" scaled="1"/>
          </a:gradFill>
          <a:ln>
            <a:noFill/>
          </a:ln>
          <a:effectLst>
            <a:reflection blurRad="12700" stA="38000" endPos="28000" dist="5000" dir="5400000" sy="-100000" algn="bl" rotWithShape="0"/>
          </a:effectLst>
        </p:spPr>
      </p:pic>
      <p:sp>
        <p:nvSpPr>
          <p:cNvPr id="19" name="Flecha: a la derecha 18">
            <a:extLst>
              <a:ext uri="{FF2B5EF4-FFF2-40B4-BE49-F238E27FC236}">
                <a16:creationId xmlns:a16="http://schemas.microsoft.com/office/drawing/2014/main" id="{07D4E9FC-E56D-49F3-9C67-1614334C1EE2}"/>
              </a:ext>
            </a:extLst>
          </p:cNvPr>
          <p:cNvSpPr/>
          <p:nvPr/>
        </p:nvSpPr>
        <p:spPr>
          <a:xfrm>
            <a:off x="5546184" y="3091480"/>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id="{AE0E075A-380D-4FE1-8677-1FF10DAA2B4F}"/>
              </a:ext>
            </a:extLst>
          </p:cNvPr>
          <p:cNvSpPr/>
          <p:nvPr/>
        </p:nvSpPr>
        <p:spPr>
          <a:xfrm>
            <a:off x="5549703" y="4114999"/>
            <a:ext cx="715107" cy="482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id="{D4DC4597-DEB6-4026-8F57-B0BC430A2669}"/>
              </a:ext>
            </a:extLst>
          </p:cNvPr>
          <p:cNvSpPr/>
          <p:nvPr/>
        </p:nvSpPr>
        <p:spPr>
          <a:xfrm>
            <a:off x="5580188" y="5543146"/>
            <a:ext cx="715107" cy="482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esquinas redondeadas 27">
            <a:extLst>
              <a:ext uri="{FF2B5EF4-FFF2-40B4-BE49-F238E27FC236}">
                <a16:creationId xmlns:a16="http://schemas.microsoft.com/office/drawing/2014/main" id="{995560CE-2807-463D-93C1-35FA3B8900BE}"/>
              </a:ext>
            </a:extLst>
          </p:cNvPr>
          <p:cNvSpPr/>
          <p:nvPr/>
        </p:nvSpPr>
        <p:spPr>
          <a:xfrm>
            <a:off x="2798609" y="58979"/>
            <a:ext cx="5275385" cy="7033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SOCIO CULTURAL</a:t>
            </a:r>
            <a:endParaRPr lang="es-EC" sz="2400" dirty="0">
              <a:solidFill>
                <a:schemeClr val="accent3">
                  <a:lumMod val="75000"/>
                </a:schemeClr>
              </a:solidFill>
              <a:latin typeface="Algerian" panose="04020705040A02060702" pitchFamily="82" charset="0"/>
            </a:endParaRPr>
          </a:p>
        </p:txBody>
      </p:sp>
    </p:spTree>
    <p:extLst>
      <p:ext uri="{BB962C8B-B14F-4D97-AF65-F5344CB8AC3E}">
        <p14:creationId xmlns:p14="http://schemas.microsoft.com/office/powerpoint/2010/main" val="37885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1DD66D3-04EA-4744-A2AD-82026491FB85}"/>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esquinas redondeadas 3">
            <a:extLst>
              <a:ext uri="{FF2B5EF4-FFF2-40B4-BE49-F238E27FC236}">
                <a16:creationId xmlns:a16="http://schemas.microsoft.com/office/drawing/2014/main" id="{6B102A0D-ABC2-4672-9DC4-CFAD3FDABF67}"/>
              </a:ext>
            </a:extLst>
          </p:cNvPr>
          <p:cNvSpPr/>
          <p:nvPr/>
        </p:nvSpPr>
        <p:spPr>
          <a:xfrm>
            <a:off x="126610" y="3415366"/>
            <a:ext cx="5073748" cy="748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Campañas de ayuda social</a:t>
            </a:r>
          </a:p>
        </p:txBody>
      </p:sp>
      <p:sp>
        <p:nvSpPr>
          <p:cNvPr id="8" name="Rectángulo: esquinas redondeadas 7">
            <a:extLst>
              <a:ext uri="{FF2B5EF4-FFF2-40B4-BE49-F238E27FC236}">
                <a16:creationId xmlns:a16="http://schemas.microsoft.com/office/drawing/2014/main" id="{AA54A896-5A68-4DC0-B612-7497AE2D817E}"/>
              </a:ext>
            </a:extLst>
          </p:cNvPr>
          <p:cNvSpPr/>
          <p:nvPr/>
        </p:nvSpPr>
        <p:spPr>
          <a:xfrm>
            <a:off x="6405489" y="2597427"/>
            <a:ext cx="5073748" cy="2193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*Entrega de ayudas a moradores de la comunidad con escasos recursos y con situaciones fortuitas.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*Campañas de donación de lentes gratuitos a moradores de la parroquia.</a:t>
            </a:r>
            <a:endPar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*Campaña de venta a precios bajos de lentes a moradores de la parroquia</a:t>
            </a:r>
          </a:p>
        </p:txBody>
      </p:sp>
      <p:sp>
        <p:nvSpPr>
          <p:cNvPr id="10" name="Rectángulo: esquinas redondeadas 9">
            <a:extLst>
              <a:ext uri="{FF2B5EF4-FFF2-40B4-BE49-F238E27FC236}">
                <a16:creationId xmlns:a16="http://schemas.microsoft.com/office/drawing/2014/main" id="{1FF1BCE1-808B-4C90-8FE1-1BBEE16A0E03}"/>
              </a:ext>
            </a:extLst>
          </p:cNvPr>
          <p:cNvSpPr/>
          <p:nvPr/>
        </p:nvSpPr>
        <p:spPr>
          <a:xfrm>
            <a:off x="126610" y="5194772"/>
            <a:ext cx="5073748" cy="748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Atención Integral a Adultos Mayores</a:t>
            </a: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id="{6E66E452-A737-4531-866A-3062E01AE19B}"/>
              </a:ext>
            </a:extLst>
          </p:cNvPr>
          <p:cNvSpPr/>
          <p:nvPr/>
        </p:nvSpPr>
        <p:spPr>
          <a:xfrm>
            <a:off x="6405489" y="5194773"/>
            <a:ext cx="5073748" cy="748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de Atención a los Adultos Mayores. (87 Adultos Mayores)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Flecha: a la derecha 21">
            <a:extLst>
              <a:ext uri="{FF2B5EF4-FFF2-40B4-BE49-F238E27FC236}">
                <a16:creationId xmlns:a16="http://schemas.microsoft.com/office/drawing/2014/main" id="{A5F982D4-086D-4B41-A74E-C25322FFB8C1}"/>
              </a:ext>
            </a:extLst>
          </p:cNvPr>
          <p:cNvSpPr/>
          <p:nvPr/>
        </p:nvSpPr>
        <p:spPr>
          <a:xfrm>
            <a:off x="5410198" y="1877660"/>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F0B20806-153D-40F6-826F-4F28896163CD}"/>
              </a:ext>
            </a:extLst>
          </p:cNvPr>
          <p:cNvSpPr/>
          <p:nvPr/>
        </p:nvSpPr>
        <p:spPr>
          <a:xfrm>
            <a:off x="5495777" y="5374971"/>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Rectángulo: esquinas redondeadas 30">
            <a:extLst>
              <a:ext uri="{FF2B5EF4-FFF2-40B4-BE49-F238E27FC236}">
                <a16:creationId xmlns:a16="http://schemas.microsoft.com/office/drawing/2014/main" id="{E73D3A9F-6A06-480E-A1B8-810A39AEA4EB}"/>
              </a:ext>
            </a:extLst>
          </p:cNvPr>
          <p:cNvSpPr/>
          <p:nvPr/>
        </p:nvSpPr>
        <p:spPr>
          <a:xfrm>
            <a:off x="2858085" y="197761"/>
            <a:ext cx="5275385" cy="7033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SOCIO CULTURAL</a:t>
            </a:r>
            <a:endParaRPr lang="es-EC" sz="2400" dirty="0">
              <a:solidFill>
                <a:schemeClr val="accent3">
                  <a:lumMod val="75000"/>
                </a:schemeClr>
              </a:solidFill>
              <a:latin typeface="Algerian" panose="04020705040A02060702" pitchFamily="82" charset="0"/>
            </a:endParaRPr>
          </a:p>
        </p:txBody>
      </p:sp>
      <p:sp>
        <p:nvSpPr>
          <p:cNvPr id="33" name="Rectángulo: esquinas redondeadas 32">
            <a:extLst>
              <a:ext uri="{FF2B5EF4-FFF2-40B4-BE49-F238E27FC236}">
                <a16:creationId xmlns:a16="http://schemas.microsoft.com/office/drawing/2014/main" id="{0D1959CD-1EEA-40E9-8A07-C55E479ED157}"/>
              </a:ext>
            </a:extLst>
          </p:cNvPr>
          <p:cNvSpPr/>
          <p:nvPr/>
        </p:nvSpPr>
        <p:spPr>
          <a:xfrm>
            <a:off x="126610" y="1653116"/>
            <a:ext cx="5064370" cy="731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Programa de Capacitación Socio cultural a la comunidad de San Jacinto del Búa.</a:t>
            </a:r>
          </a:p>
        </p:txBody>
      </p:sp>
      <p:sp>
        <p:nvSpPr>
          <p:cNvPr id="35" name="Rectángulo: esquinas redondeadas 34">
            <a:extLst>
              <a:ext uri="{FF2B5EF4-FFF2-40B4-BE49-F238E27FC236}">
                <a16:creationId xmlns:a16="http://schemas.microsoft.com/office/drawing/2014/main" id="{65E5B4E4-596F-43EC-982A-1E5C664A5878}"/>
              </a:ext>
            </a:extLst>
          </p:cNvPr>
          <p:cNvSpPr/>
          <p:nvPr/>
        </p:nvSpPr>
        <p:spPr>
          <a:xfrm>
            <a:off x="6405489" y="1580860"/>
            <a:ext cx="5064370" cy="731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Curso de Formación Promotores de Salud Voluntarios con la Cruz Roja.</a:t>
            </a:r>
          </a:p>
        </p:txBody>
      </p:sp>
      <p:sp>
        <p:nvSpPr>
          <p:cNvPr id="37" name="Flecha: a la derecha 36">
            <a:extLst>
              <a:ext uri="{FF2B5EF4-FFF2-40B4-BE49-F238E27FC236}">
                <a16:creationId xmlns:a16="http://schemas.microsoft.com/office/drawing/2014/main" id="{4D204793-EE9D-4E54-8112-108FD612DFFE}"/>
              </a:ext>
            </a:extLst>
          </p:cNvPr>
          <p:cNvSpPr/>
          <p:nvPr/>
        </p:nvSpPr>
        <p:spPr>
          <a:xfrm>
            <a:off x="5473503" y="3680293"/>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3800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1DD66D3-04EA-4744-A2AD-82026491FB85}"/>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esquinas redondeadas 3">
            <a:extLst>
              <a:ext uri="{FF2B5EF4-FFF2-40B4-BE49-F238E27FC236}">
                <a16:creationId xmlns:a16="http://schemas.microsoft.com/office/drawing/2014/main" id="{6B102A0D-ABC2-4672-9DC4-CFAD3FDABF67}"/>
              </a:ext>
            </a:extLst>
          </p:cNvPr>
          <p:cNvSpPr/>
          <p:nvPr/>
        </p:nvSpPr>
        <p:spPr>
          <a:xfrm>
            <a:off x="253219" y="4786426"/>
            <a:ext cx="5073748"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Fortalecimiento al Deporte Teatro Danza y Cultura</a:t>
            </a:r>
          </a:p>
        </p:txBody>
      </p:sp>
      <p:sp>
        <p:nvSpPr>
          <p:cNvPr id="8" name="Rectángulo: esquinas redondeadas 7">
            <a:extLst>
              <a:ext uri="{FF2B5EF4-FFF2-40B4-BE49-F238E27FC236}">
                <a16:creationId xmlns:a16="http://schemas.microsoft.com/office/drawing/2014/main" id="{AA54A896-5A68-4DC0-B612-7497AE2D817E}"/>
              </a:ext>
            </a:extLst>
          </p:cNvPr>
          <p:cNvSpPr/>
          <p:nvPr/>
        </p:nvSpPr>
        <p:spPr>
          <a:xfrm>
            <a:off x="6865033" y="4107713"/>
            <a:ext cx="5073748" cy="2060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de Cultural. (220 personas atendidas en Bailoterapia, Danza, Teatro).</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de Escuelas Deportivas (180 niños de 4-16 años).</a:t>
            </a:r>
          </a:p>
        </p:txBody>
      </p:sp>
      <p:sp>
        <p:nvSpPr>
          <p:cNvPr id="22" name="Flecha: a la derecha 21">
            <a:extLst>
              <a:ext uri="{FF2B5EF4-FFF2-40B4-BE49-F238E27FC236}">
                <a16:creationId xmlns:a16="http://schemas.microsoft.com/office/drawing/2014/main" id="{A5F982D4-086D-4B41-A74E-C25322FFB8C1}"/>
              </a:ext>
            </a:extLst>
          </p:cNvPr>
          <p:cNvSpPr/>
          <p:nvPr/>
        </p:nvSpPr>
        <p:spPr>
          <a:xfrm>
            <a:off x="5738446" y="4921287"/>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esquinas redondeadas 1">
            <a:extLst>
              <a:ext uri="{FF2B5EF4-FFF2-40B4-BE49-F238E27FC236}">
                <a16:creationId xmlns:a16="http://schemas.microsoft.com/office/drawing/2014/main" id="{CC50AFA8-E9EB-478E-82D6-17F8355280A9}"/>
              </a:ext>
            </a:extLst>
          </p:cNvPr>
          <p:cNvSpPr/>
          <p:nvPr/>
        </p:nvSpPr>
        <p:spPr>
          <a:xfrm>
            <a:off x="2967110" y="329264"/>
            <a:ext cx="5275385" cy="7033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SOCIO CULTURAL</a:t>
            </a:r>
            <a:endParaRPr lang="es-EC" sz="2400" dirty="0">
              <a:solidFill>
                <a:schemeClr val="accent3">
                  <a:lumMod val="75000"/>
                </a:schemeClr>
              </a:solidFill>
              <a:latin typeface="Algerian" panose="04020705040A02060702" pitchFamily="82" charset="0"/>
            </a:endParaRPr>
          </a:p>
        </p:txBody>
      </p:sp>
      <p:sp>
        <p:nvSpPr>
          <p:cNvPr id="3" name="Rectángulo: esquinas redondeadas 2">
            <a:extLst>
              <a:ext uri="{FF2B5EF4-FFF2-40B4-BE49-F238E27FC236}">
                <a16:creationId xmlns:a16="http://schemas.microsoft.com/office/drawing/2014/main" id="{F69FC433-AA32-452E-9F24-6CC8D1AB1624}"/>
              </a:ext>
            </a:extLst>
          </p:cNvPr>
          <p:cNvSpPr/>
          <p:nvPr/>
        </p:nvSpPr>
        <p:spPr>
          <a:xfrm>
            <a:off x="6865033" y="2750287"/>
            <a:ext cx="5073748" cy="9357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Atención a niños y niñas de 0 a 3 años visitas en casa acogiéndose a la modalidad creciendo con nuestros hijos. (40 niños)</a:t>
            </a:r>
          </a:p>
        </p:txBody>
      </p:sp>
      <p:sp>
        <p:nvSpPr>
          <p:cNvPr id="6" name="Rectángulo: esquinas redondeadas 5">
            <a:extLst>
              <a:ext uri="{FF2B5EF4-FFF2-40B4-BE49-F238E27FC236}">
                <a16:creationId xmlns:a16="http://schemas.microsoft.com/office/drawing/2014/main" id="{6C6CFF48-03A8-4816-BA7A-7ABA26E9A3BE}"/>
              </a:ext>
            </a:extLst>
          </p:cNvPr>
          <p:cNvSpPr/>
          <p:nvPr/>
        </p:nvSpPr>
        <p:spPr>
          <a:xfrm>
            <a:off x="253219" y="2982609"/>
            <a:ext cx="5073748"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Atención a la primera Infancia</a:t>
            </a:r>
          </a:p>
        </p:txBody>
      </p:sp>
      <p:sp>
        <p:nvSpPr>
          <p:cNvPr id="7" name="Flecha: a la derecha 6">
            <a:extLst>
              <a:ext uri="{FF2B5EF4-FFF2-40B4-BE49-F238E27FC236}">
                <a16:creationId xmlns:a16="http://schemas.microsoft.com/office/drawing/2014/main" id="{B8DAC357-D369-491B-959D-C62515AB135A}"/>
              </a:ext>
            </a:extLst>
          </p:cNvPr>
          <p:cNvSpPr/>
          <p:nvPr/>
        </p:nvSpPr>
        <p:spPr>
          <a:xfrm>
            <a:off x="5765409" y="3117470"/>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esquinas redondeadas 8">
            <a:extLst>
              <a:ext uri="{FF2B5EF4-FFF2-40B4-BE49-F238E27FC236}">
                <a16:creationId xmlns:a16="http://schemas.microsoft.com/office/drawing/2014/main" id="{3DC720E9-F648-4599-B6A8-6A5F066A59C2}"/>
              </a:ext>
            </a:extLst>
          </p:cNvPr>
          <p:cNvSpPr/>
          <p:nvPr/>
        </p:nvSpPr>
        <p:spPr>
          <a:xfrm>
            <a:off x="6865033" y="1454368"/>
            <a:ext cx="5073748"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Proyecto de Atención a Personas Con Discapacidad. (120 PCD).</a:t>
            </a:r>
          </a:p>
        </p:txBody>
      </p:sp>
      <p:sp>
        <p:nvSpPr>
          <p:cNvPr id="11" name="Rectángulo: esquinas redondeadas 10">
            <a:extLst>
              <a:ext uri="{FF2B5EF4-FFF2-40B4-BE49-F238E27FC236}">
                <a16:creationId xmlns:a16="http://schemas.microsoft.com/office/drawing/2014/main" id="{598581F0-B634-4AC2-9E75-5A15DA9FA28A}"/>
              </a:ext>
            </a:extLst>
          </p:cNvPr>
          <p:cNvSpPr/>
          <p:nvPr/>
        </p:nvSpPr>
        <p:spPr>
          <a:xfrm>
            <a:off x="253219" y="1539775"/>
            <a:ext cx="5073748"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Atención Integral a Personas con Discapacidad y con enfermedades catastróficas.</a:t>
            </a:r>
          </a:p>
        </p:txBody>
      </p:sp>
      <p:sp>
        <p:nvSpPr>
          <p:cNvPr id="13" name="Flecha: a la derecha 12">
            <a:extLst>
              <a:ext uri="{FF2B5EF4-FFF2-40B4-BE49-F238E27FC236}">
                <a16:creationId xmlns:a16="http://schemas.microsoft.com/office/drawing/2014/main" id="{4E0312AE-FB03-4730-909F-2CCF7BB08071}"/>
              </a:ext>
            </a:extLst>
          </p:cNvPr>
          <p:cNvSpPr/>
          <p:nvPr/>
        </p:nvSpPr>
        <p:spPr>
          <a:xfrm>
            <a:off x="5826955" y="1674637"/>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104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196948" y="-31098"/>
            <a:ext cx="9903840" cy="661182"/>
          </a:xfrm>
        </p:spPr>
        <p:txBody>
          <a:bodyPr/>
          <a:lstStyle/>
          <a:p>
            <a:pPr algn="ctr"/>
            <a:r>
              <a:rPr kumimoji="0" lang="es-EC" altLang="es-EC" sz="3600" b="1" i="0" u="none" strike="noStrike" cap="none" normalizeH="0" baseline="0" dirty="0">
                <a:ln>
                  <a:noFill/>
                </a:ln>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PROYECTOS RELACIONADOS A ESTE COMPONENTE</a:t>
            </a:r>
            <a:endParaRPr lang="es-EC" sz="3600" dirty="0">
              <a:solidFill>
                <a:schemeClr val="accent3"/>
              </a:solidFill>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0" name="Rectangle 1">
            <a:extLst>
              <a:ext uri="{FF2B5EF4-FFF2-40B4-BE49-F238E27FC236}">
                <a16:creationId xmlns:a16="http://schemas.microsoft.com/office/drawing/2014/main" id="{7DC37727-2873-42C2-BA01-0AB0E8BBB898}"/>
              </a:ext>
            </a:extLst>
          </p:cNvPr>
          <p:cNvSpPr>
            <a:spLocks noChangeArrowheads="1"/>
          </p:cNvSpPr>
          <p:nvPr/>
        </p:nvSpPr>
        <p:spPr bwMode="auto">
          <a:xfrm>
            <a:off x="2335237" y="563567"/>
            <a:ext cx="640052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2000" b="1" i="0" u="none" strike="noStrike" cap="none" normalizeH="0" baseline="0" dirty="0">
                <a:ln>
                  <a:noFill/>
                </a:ln>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PRESUPUESTO PLANIFICADO Y EJECUTADO POR PROYECTO </a:t>
            </a:r>
            <a:endParaRPr kumimoji="0" lang="es-EC" altLang="es-EC" sz="2000" b="0" i="0" u="none" strike="noStrike" cap="none" normalizeH="0" baseline="0" dirty="0">
              <a:ln>
                <a:noFill/>
              </a:ln>
              <a:solidFill>
                <a:schemeClr val="accent3"/>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DF452DED-E2E2-43E7-A026-3781C98F8D6D}"/>
              </a:ext>
            </a:extLst>
          </p:cNvPr>
          <p:cNvGraphicFramePr>
            <a:graphicFrameLocks noGrp="1"/>
          </p:cNvGraphicFramePr>
          <p:nvPr>
            <p:extLst>
              <p:ext uri="{D42A27DB-BD31-4B8C-83A1-F6EECF244321}">
                <p14:modId xmlns:p14="http://schemas.microsoft.com/office/powerpoint/2010/main" val="2282397584"/>
              </p:ext>
            </p:extLst>
          </p:nvPr>
        </p:nvGraphicFramePr>
        <p:xfrm>
          <a:off x="196948" y="963289"/>
          <a:ext cx="11849279" cy="5748211"/>
        </p:xfrm>
        <a:graphic>
          <a:graphicData uri="http://schemas.openxmlformats.org/drawingml/2006/table">
            <a:tbl>
              <a:tblPr firstRow="1" firstCol="1" bandRow="1">
                <a:tableStyleId>{5C22544A-7EE6-4342-B048-85BDC9FD1C3A}</a:tableStyleId>
              </a:tblPr>
              <a:tblGrid>
                <a:gridCol w="4224435">
                  <a:extLst>
                    <a:ext uri="{9D8B030D-6E8A-4147-A177-3AD203B41FA5}">
                      <a16:colId xmlns:a16="http://schemas.microsoft.com/office/drawing/2014/main" val="8726440"/>
                    </a:ext>
                  </a:extLst>
                </a:gridCol>
                <a:gridCol w="1930205">
                  <a:extLst>
                    <a:ext uri="{9D8B030D-6E8A-4147-A177-3AD203B41FA5}">
                      <a16:colId xmlns:a16="http://schemas.microsoft.com/office/drawing/2014/main" val="4103936773"/>
                    </a:ext>
                  </a:extLst>
                </a:gridCol>
                <a:gridCol w="2565860">
                  <a:extLst>
                    <a:ext uri="{9D8B030D-6E8A-4147-A177-3AD203B41FA5}">
                      <a16:colId xmlns:a16="http://schemas.microsoft.com/office/drawing/2014/main" val="3784790840"/>
                    </a:ext>
                  </a:extLst>
                </a:gridCol>
                <a:gridCol w="3128779">
                  <a:extLst>
                    <a:ext uri="{9D8B030D-6E8A-4147-A177-3AD203B41FA5}">
                      <a16:colId xmlns:a16="http://schemas.microsoft.com/office/drawing/2014/main" val="1419734791"/>
                    </a:ext>
                  </a:extLst>
                </a:gridCol>
              </a:tblGrid>
              <a:tr h="401945">
                <a:tc>
                  <a:txBody>
                    <a:bodyPr/>
                    <a:lstStyle/>
                    <a:p>
                      <a:pPr algn="just">
                        <a:lnSpc>
                          <a:spcPct val="107000"/>
                        </a:lnSpc>
                        <a:spcAft>
                          <a:spcPts val="800"/>
                        </a:spcAft>
                      </a:pPr>
                      <a:r>
                        <a:rPr lang="es-EC" sz="1800" dirty="0">
                          <a:effectLst/>
                        </a:rPr>
                        <a:t>PROYECTO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PLANIFICADO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EJECUTADO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 DE EJECUCIÓN DEL PROYECTO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582115"/>
                  </a:ext>
                </a:extLst>
              </a:tr>
              <a:tr h="544117">
                <a:tc>
                  <a:txBody>
                    <a:bodyPr/>
                    <a:lstStyle/>
                    <a:p>
                      <a:pPr algn="just">
                        <a:lnSpc>
                          <a:spcPct val="107000"/>
                        </a:lnSpc>
                        <a:spcAft>
                          <a:spcPts val="800"/>
                        </a:spcAft>
                      </a:pPr>
                      <a:r>
                        <a:rPr lang="es-EC" sz="1800" dirty="0">
                          <a:effectLst/>
                        </a:rPr>
                        <a:t>ADULTO MAYOR (VISITAS DOMICILIARIAS) (JOSE MENA MENA)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8.543,63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8.543,58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99.998 %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3728390"/>
                  </a:ext>
                </a:extLst>
              </a:tr>
              <a:tr h="544117">
                <a:tc>
                  <a:txBody>
                    <a:bodyPr/>
                    <a:lstStyle/>
                    <a:p>
                      <a:pPr algn="just">
                        <a:lnSpc>
                          <a:spcPct val="107000"/>
                        </a:lnSpc>
                        <a:spcAft>
                          <a:spcPts val="800"/>
                        </a:spcAft>
                      </a:pPr>
                      <a:r>
                        <a:rPr lang="es-EC" sz="1800" dirty="0">
                          <a:effectLst/>
                        </a:rPr>
                        <a:t>PROYECTO ADULTO MAYOR (ESPACIOS ALTERNATIVOS) (JOSE MENA)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3.597,93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3.554,00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98.78 %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1327046"/>
                  </a:ext>
                </a:extLst>
              </a:tr>
              <a:tr h="544117">
                <a:tc>
                  <a:txBody>
                    <a:bodyPr/>
                    <a:lstStyle/>
                    <a:p>
                      <a:pPr algn="just">
                        <a:lnSpc>
                          <a:spcPct val="107000"/>
                        </a:lnSpc>
                        <a:spcAft>
                          <a:spcPts val="800"/>
                        </a:spcAft>
                      </a:pPr>
                      <a:r>
                        <a:rPr lang="es-EC" sz="1800">
                          <a:effectLst/>
                        </a:rPr>
                        <a:t>ATENCIÓN A PERSONAS CON DISCAPACIDAD</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68.529,79</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66.773,96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97.44 %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6930961"/>
                  </a:ext>
                </a:extLst>
              </a:tr>
              <a:tr h="917230">
                <a:tc>
                  <a:txBody>
                    <a:bodyPr/>
                    <a:lstStyle/>
                    <a:p>
                      <a:pPr algn="just">
                        <a:lnSpc>
                          <a:spcPct val="107000"/>
                        </a:lnSpc>
                        <a:spcAft>
                          <a:spcPts val="800"/>
                        </a:spcAft>
                      </a:pPr>
                      <a:r>
                        <a:rPr lang="es-EC" sz="1800">
                          <a:effectLst/>
                        </a:rPr>
                        <a:t>ATENCIÓN A GRUPOS DE ATENCIÓN PRIORITARIA (NIÑOS, ADOLESCENCIA, JUVENTUD Y ADULTOS MAYORES)</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13.549,35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12.692,73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93.68 %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5085237"/>
                  </a:ext>
                </a:extLst>
              </a:tr>
              <a:tr h="823428">
                <a:tc>
                  <a:txBody>
                    <a:bodyPr/>
                    <a:lstStyle/>
                    <a:p>
                      <a:pPr algn="just">
                        <a:lnSpc>
                          <a:spcPct val="107000"/>
                        </a:lnSpc>
                        <a:spcAft>
                          <a:spcPts val="800"/>
                        </a:spcAft>
                      </a:pPr>
                      <a:r>
                        <a:rPr lang="es-EC" sz="1800">
                          <a:effectLst/>
                        </a:rPr>
                        <a:t>PROYECTO ARTÍSTICO Y CULTURAL DE LA PARROQUIA SAN JACINTO DEL BÚA.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7.508,40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5.824,44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77.60 %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508958"/>
                  </a:ext>
                </a:extLst>
              </a:tr>
              <a:tr h="623134">
                <a:tc>
                  <a:txBody>
                    <a:bodyPr/>
                    <a:lstStyle/>
                    <a:p>
                      <a:pPr algn="just">
                        <a:lnSpc>
                          <a:spcPct val="107000"/>
                        </a:lnSpc>
                        <a:spcAft>
                          <a:spcPts val="800"/>
                        </a:spcAft>
                      </a:pPr>
                      <a:r>
                        <a:rPr lang="es-EC" sz="1800">
                          <a:effectLst/>
                        </a:rPr>
                        <a:t>PROYECTOS DE ESCUELAS DEPORTIVAS Y RECREATIVAS DE LA PARROQUIA SAN JACINTO DEL BÚA.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5.353,04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4.863,56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90.86 %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0256392"/>
                  </a:ext>
                </a:extLst>
              </a:tr>
              <a:tr h="84862">
                <a:tc>
                  <a:txBody>
                    <a:bodyPr/>
                    <a:lstStyle/>
                    <a:p>
                      <a:pPr algn="just">
                        <a:lnSpc>
                          <a:spcPct val="107000"/>
                        </a:lnSpc>
                        <a:spcAft>
                          <a:spcPts val="800"/>
                        </a:spcAft>
                      </a:pPr>
                      <a:r>
                        <a:rPr lang="es-EC" sz="1800">
                          <a:effectLst/>
                        </a:rPr>
                        <a:t>TOTAL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107.082,14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102.252,27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95.49 %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9236198"/>
                  </a:ext>
                </a:extLst>
              </a:tr>
            </a:tbl>
          </a:graphicData>
        </a:graphic>
      </p:graphicFrame>
    </p:spTree>
    <p:extLst>
      <p:ext uri="{BB962C8B-B14F-4D97-AF65-F5344CB8AC3E}">
        <p14:creationId xmlns:p14="http://schemas.microsoft.com/office/powerpoint/2010/main" val="19081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8354"/>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8" name="CuadroTexto 17">
            <a:extLst>
              <a:ext uri="{FF2B5EF4-FFF2-40B4-BE49-F238E27FC236}">
                <a16:creationId xmlns:a16="http://schemas.microsoft.com/office/drawing/2014/main" id="{228B2BD8-0E86-41AB-B32A-58D511953117}"/>
              </a:ext>
            </a:extLst>
          </p:cNvPr>
          <p:cNvSpPr txBox="1"/>
          <p:nvPr/>
        </p:nvSpPr>
        <p:spPr>
          <a:xfrm>
            <a:off x="1466507" y="248645"/>
            <a:ext cx="7469944" cy="985783"/>
          </a:xfrm>
          <a:prstGeom prst="rect">
            <a:avLst/>
          </a:prstGeom>
          <a:noFill/>
        </p:spPr>
        <p:txBody>
          <a:bodyPr wrap="square">
            <a:spAutoFit/>
          </a:bodyPr>
          <a:lstStyle/>
          <a:p>
            <a:pPr algn="ctr">
              <a:lnSpc>
                <a:spcPct val="107000"/>
              </a:lnSpc>
              <a:spcAft>
                <a:spcPts val="800"/>
              </a:spcAft>
            </a:pPr>
            <a:r>
              <a:rPr lang="es-EC" sz="28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RELACIÓN PRESUPUESTO ASIGNADO/EJECUTADO</a:t>
            </a:r>
            <a:endParaRPr lang="es-EC" sz="2800"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0FD75A18-929F-457E-AF23-DFB41E59B3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0424" y="4483456"/>
            <a:ext cx="1672166" cy="1073281"/>
          </a:xfrm>
          <a:prstGeom prst="rect">
            <a:avLst/>
          </a:prstGeom>
          <a:ln>
            <a:noFill/>
          </a:ln>
          <a:effectLst>
            <a:outerShdw blurRad="292100" dist="139700" dir="2700000" algn="tl" rotWithShape="0">
              <a:srgbClr val="333333">
                <a:alpha val="65000"/>
              </a:srgbClr>
            </a:outerShdw>
          </a:effectLst>
        </p:spPr>
      </p:pic>
      <p:graphicFrame>
        <p:nvGraphicFramePr>
          <p:cNvPr id="3" name="Tabla 2">
            <a:extLst>
              <a:ext uri="{FF2B5EF4-FFF2-40B4-BE49-F238E27FC236}">
                <a16:creationId xmlns:a16="http://schemas.microsoft.com/office/drawing/2014/main" id="{F8C90E8A-2CA2-41A6-AAAB-DB7A34DDE45A}"/>
              </a:ext>
            </a:extLst>
          </p:cNvPr>
          <p:cNvGraphicFramePr>
            <a:graphicFrameLocks noGrp="1"/>
          </p:cNvGraphicFramePr>
          <p:nvPr>
            <p:extLst>
              <p:ext uri="{D42A27DB-BD31-4B8C-83A1-F6EECF244321}">
                <p14:modId xmlns:p14="http://schemas.microsoft.com/office/powerpoint/2010/main" val="3624714738"/>
              </p:ext>
            </p:extLst>
          </p:nvPr>
        </p:nvGraphicFramePr>
        <p:xfrm>
          <a:off x="384314" y="1350500"/>
          <a:ext cx="11224591" cy="1260178"/>
        </p:xfrm>
        <a:graphic>
          <a:graphicData uri="http://schemas.openxmlformats.org/drawingml/2006/table">
            <a:tbl>
              <a:tblPr firstRow="1" firstCol="1" bandRow="1">
                <a:tableStyleId>{5C22544A-7EE6-4342-B048-85BDC9FD1C3A}</a:tableStyleId>
              </a:tblPr>
              <a:tblGrid>
                <a:gridCol w="3458316">
                  <a:extLst>
                    <a:ext uri="{9D8B030D-6E8A-4147-A177-3AD203B41FA5}">
                      <a16:colId xmlns:a16="http://schemas.microsoft.com/office/drawing/2014/main" val="3148783690"/>
                    </a:ext>
                  </a:extLst>
                </a:gridCol>
                <a:gridCol w="2587947">
                  <a:extLst>
                    <a:ext uri="{9D8B030D-6E8A-4147-A177-3AD203B41FA5}">
                      <a16:colId xmlns:a16="http://schemas.microsoft.com/office/drawing/2014/main" val="2734370134"/>
                    </a:ext>
                  </a:extLst>
                </a:gridCol>
                <a:gridCol w="2589164">
                  <a:extLst>
                    <a:ext uri="{9D8B030D-6E8A-4147-A177-3AD203B41FA5}">
                      <a16:colId xmlns:a16="http://schemas.microsoft.com/office/drawing/2014/main" val="3691168431"/>
                    </a:ext>
                  </a:extLst>
                </a:gridCol>
                <a:gridCol w="2589164">
                  <a:extLst>
                    <a:ext uri="{9D8B030D-6E8A-4147-A177-3AD203B41FA5}">
                      <a16:colId xmlns:a16="http://schemas.microsoft.com/office/drawing/2014/main" val="2002378151"/>
                    </a:ext>
                  </a:extLst>
                </a:gridCol>
              </a:tblGrid>
              <a:tr h="843793">
                <a:tc>
                  <a:txBody>
                    <a:bodyPr/>
                    <a:lstStyle/>
                    <a:p>
                      <a:pPr algn="just">
                        <a:lnSpc>
                          <a:spcPct val="107000"/>
                        </a:lnSpc>
                        <a:spcAft>
                          <a:spcPts val="800"/>
                        </a:spcAft>
                      </a:pPr>
                      <a:r>
                        <a:rPr lang="es-EC" sz="1800">
                          <a:effectLst/>
                        </a:rPr>
                        <a:t>COMPONENTE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PLANIFICADO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EJECUTADO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 DE EJECUCIÓN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0778928"/>
                  </a:ext>
                </a:extLst>
              </a:tr>
              <a:tr h="416385">
                <a:tc>
                  <a:txBody>
                    <a:bodyPr/>
                    <a:lstStyle/>
                    <a:p>
                      <a:pPr algn="just">
                        <a:lnSpc>
                          <a:spcPct val="107000"/>
                        </a:lnSpc>
                        <a:spcAft>
                          <a:spcPts val="800"/>
                        </a:spcAft>
                      </a:pPr>
                      <a:r>
                        <a:rPr lang="es-EC" sz="1800">
                          <a:effectLst/>
                        </a:rPr>
                        <a:t>SOCIO CULTURAL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107.082,14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102.252,27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95.49 %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0797205"/>
                  </a:ext>
                </a:extLst>
              </a:tr>
            </a:tbl>
          </a:graphicData>
        </a:graphic>
      </p:graphicFrame>
      <p:graphicFrame>
        <p:nvGraphicFramePr>
          <p:cNvPr id="12" name="Gráfico 11">
            <a:extLst>
              <a:ext uri="{FF2B5EF4-FFF2-40B4-BE49-F238E27FC236}">
                <a16:creationId xmlns:a16="http://schemas.microsoft.com/office/drawing/2014/main" id="{6EFD84D5-2FE0-4299-B8F7-04867B933393}"/>
              </a:ext>
            </a:extLst>
          </p:cNvPr>
          <p:cNvGraphicFramePr/>
          <p:nvPr>
            <p:extLst>
              <p:ext uri="{D42A27DB-BD31-4B8C-83A1-F6EECF244321}">
                <p14:modId xmlns:p14="http://schemas.microsoft.com/office/powerpoint/2010/main" val="1736874077"/>
              </p:ext>
            </p:extLst>
          </p:nvPr>
        </p:nvGraphicFramePr>
        <p:xfrm>
          <a:off x="2302590" y="2726751"/>
          <a:ext cx="6757004" cy="40843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435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CC5F82-2634-4E6F-8A30-68D8B530943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108" y="1169105"/>
            <a:ext cx="2938932" cy="1714768"/>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058FD16C-21AB-4EC8-AB6E-9C2FF6F42B99}"/>
              </a:ext>
            </a:extLst>
          </p:cNvPr>
          <p:cNvPicPr/>
          <p:nvPr/>
        </p:nvPicPr>
        <p:blipFill rotWithShape="1">
          <a:blip r:embed="rId3" cstate="print">
            <a:extLst>
              <a:ext uri="{28A0092B-C50C-407E-A947-70E740481C1C}">
                <a14:useLocalDpi xmlns:a14="http://schemas.microsoft.com/office/drawing/2010/main" val="0"/>
              </a:ext>
            </a:extLst>
          </a:blip>
          <a:srcRect l="5857" t="22777" r="11698" b="6332"/>
          <a:stretch/>
        </p:blipFill>
        <p:spPr bwMode="auto">
          <a:xfrm>
            <a:off x="6359548" y="1169105"/>
            <a:ext cx="2649414" cy="17891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CAMPAÑAS MEDICAS</a:t>
            </a:r>
            <a:endParaRPr lang="es-EC" sz="2000" dirty="0">
              <a:solidFill>
                <a:schemeClr val="accent3">
                  <a:lumMod val="75000"/>
                </a:schemeClr>
              </a:solidFill>
              <a:latin typeface="Algerian" panose="04020705040A02060702" pitchFamily="82" charset="0"/>
            </a:endParaRPr>
          </a:p>
        </p:txBody>
      </p:sp>
      <p:pic>
        <p:nvPicPr>
          <p:cNvPr id="9" name="Imagen 8">
            <a:extLst>
              <a:ext uri="{FF2B5EF4-FFF2-40B4-BE49-F238E27FC236}">
                <a16:creationId xmlns:a16="http://schemas.microsoft.com/office/drawing/2014/main" id="{A4571145-C530-4722-9839-A93E842C2C1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7134" y="1154438"/>
            <a:ext cx="2367523" cy="1729436"/>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5"/>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2D5DD5F4-D8B1-4ABE-8E86-49A1BD8FFAED}"/>
              </a:ext>
            </a:extLst>
          </p:cNvPr>
          <p:cNvPicPr>
            <a:picLocks noChangeAspect="1"/>
          </p:cNvPicPr>
          <p:nvPr/>
        </p:nvPicPr>
        <p:blipFill>
          <a:blip r:embed="rId6"/>
          <a:stretch>
            <a:fillRect/>
          </a:stretch>
        </p:blipFill>
        <p:spPr>
          <a:xfrm>
            <a:off x="3245750" y="1169105"/>
            <a:ext cx="3036071" cy="1714768"/>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F4422CD1-F47F-491A-9286-BFA1B4EEEE6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31932" y="4147094"/>
            <a:ext cx="2841625" cy="1958284"/>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B356987A-9C20-430A-AFC1-D6C743C3A22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8715" y="4147094"/>
            <a:ext cx="2550139" cy="1958284"/>
          </a:xfrm>
          <a:prstGeom prst="rect">
            <a:avLst/>
          </a:prstGeom>
          <a:ln>
            <a:noFill/>
          </a:ln>
          <a:effectLst>
            <a:outerShdw blurRad="292100" dist="139700" dir="2700000" algn="tl" rotWithShape="0">
              <a:srgbClr val="333333">
                <a:alpha val="65000"/>
              </a:srgbClr>
            </a:outerShdw>
          </a:effectLst>
        </p:spPr>
      </p:pic>
      <p:sp>
        <p:nvSpPr>
          <p:cNvPr id="17" name="Rectángulo: esquinas redondeadas 16">
            <a:extLst>
              <a:ext uri="{FF2B5EF4-FFF2-40B4-BE49-F238E27FC236}">
                <a16:creationId xmlns:a16="http://schemas.microsoft.com/office/drawing/2014/main" id="{0597AD72-4CE6-4753-9CC3-68B9AAE3C42C}"/>
              </a:ext>
            </a:extLst>
          </p:cNvPr>
          <p:cNvSpPr/>
          <p:nvPr/>
        </p:nvSpPr>
        <p:spPr>
          <a:xfrm>
            <a:off x="918845" y="3016160"/>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CAPACITACIONES DE DANZA Y CINE AL BARRIO</a:t>
            </a:r>
            <a:endParaRPr lang="es-EC" sz="2000" dirty="0">
              <a:solidFill>
                <a:schemeClr val="accent3">
                  <a:lumMod val="75000"/>
                </a:schemeClr>
              </a:solidFill>
              <a:latin typeface="Algerian" panose="04020705040A02060702" pitchFamily="82" charset="0"/>
            </a:endParaRPr>
          </a:p>
        </p:txBody>
      </p:sp>
      <p:pic>
        <p:nvPicPr>
          <p:cNvPr id="18" name="Imagen 17">
            <a:extLst>
              <a:ext uri="{FF2B5EF4-FFF2-40B4-BE49-F238E27FC236}">
                <a16:creationId xmlns:a16="http://schemas.microsoft.com/office/drawing/2014/main" id="{DE8D7F13-3423-4E32-9BC6-0D90E75C044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497296" y="4147094"/>
            <a:ext cx="2451396" cy="1958284"/>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5F99340D-4FAA-402D-8AAF-B7D52A63232F}"/>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554885" y="4161761"/>
            <a:ext cx="2367523" cy="1943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930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8FD16C-21AB-4EC8-AB6E-9C2FF6F42B99}"/>
              </a:ext>
            </a:extLst>
          </p:cNvPr>
          <p:cNvPicPr/>
          <p:nvPr/>
        </p:nvPicPr>
        <p:blipFill rotWithShape="1">
          <a:blip r:embed="rId2" cstate="print">
            <a:extLst>
              <a:ext uri="{28A0092B-C50C-407E-A947-70E740481C1C}">
                <a14:useLocalDpi xmlns:a14="http://schemas.microsoft.com/office/drawing/2010/main" val="0"/>
              </a:ext>
            </a:extLst>
          </a:blip>
          <a:srcRect l="5857" t="22777" r="11698" b="6332"/>
          <a:stretch/>
        </p:blipFill>
        <p:spPr bwMode="auto">
          <a:xfrm>
            <a:off x="5172547" y="2223510"/>
            <a:ext cx="2842837" cy="20840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CAMPAÑAS MEDICAS</a:t>
            </a:r>
            <a:endParaRPr lang="es-EC" sz="2000" dirty="0">
              <a:solidFill>
                <a:schemeClr val="accent3">
                  <a:lumMod val="75000"/>
                </a:schemeClr>
              </a:solidFill>
              <a:latin typeface="Algerian" panose="04020705040A02060702" pitchFamily="82" charset="0"/>
            </a:endParaRPr>
          </a:p>
        </p:txBody>
      </p:sp>
      <p:pic>
        <p:nvPicPr>
          <p:cNvPr id="9" name="Imagen 8">
            <a:extLst>
              <a:ext uri="{FF2B5EF4-FFF2-40B4-BE49-F238E27FC236}">
                <a16:creationId xmlns:a16="http://schemas.microsoft.com/office/drawing/2014/main" id="{A4571145-C530-4722-9839-A93E842C2C1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3764" y="2725184"/>
            <a:ext cx="2734000" cy="2082880"/>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4"/>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2D5DD5F4-D8B1-4ABE-8E86-49A1BD8FFAED}"/>
              </a:ext>
            </a:extLst>
          </p:cNvPr>
          <p:cNvPicPr>
            <a:picLocks noChangeAspect="1"/>
          </p:cNvPicPr>
          <p:nvPr/>
        </p:nvPicPr>
        <p:blipFill>
          <a:blip r:embed="rId5"/>
          <a:stretch>
            <a:fillRect/>
          </a:stretch>
        </p:blipFill>
        <p:spPr>
          <a:xfrm>
            <a:off x="744275" y="1344955"/>
            <a:ext cx="3689892" cy="2084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73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CURSO DE PROMOTORES DE SALUD</a:t>
            </a:r>
            <a:endParaRPr lang="es-EC" sz="2000"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ángulo: esquinas redondeadas 16">
            <a:extLst>
              <a:ext uri="{FF2B5EF4-FFF2-40B4-BE49-F238E27FC236}">
                <a16:creationId xmlns:a16="http://schemas.microsoft.com/office/drawing/2014/main" id="{0597AD72-4CE6-4753-9CC3-68B9AAE3C42C}"/>
              </a:ext>
            </a:extLst>
          </p:cNvPr>
          <p:cNvSpPr/>
          <p:nvPr/>
        </p:nvSpPr>
        <p:spPr>
          <a:xfrm>
            <a:off x="918845" y="3016160"/>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PROYECTOS SOCIALES</a:t>
            </a:r>
            <a:endParaRPr lang="es-EC" sz="2000" dirty="0">
              <a:solidFill>
                <a:schemeClr val="accent3">
                  <a:lumMod val="75000"/>
                </a:schemeClr>
              </a:solidFill>
              <a:latin typeface="Algerian" panose="04020705040A02060702" pitchFamily="82" charset="0"/>
            </a:endParaRPr>
          </a:p>
        </p:txBody>
      </p:sp>
      <p:pic>
        <p:nvPicPr>
          <p:cNvPr id="13" name="Imagen 12">
            <a:extLst>
              <a:ext uri="{FF2B5EF4-FFF2-40B4-BE49-F238E27FC236}">
                <a16:creationId xmlns:a16="http://schemas.microsoft.com/office/drawing/2014/main" id="{A0F0FE72-58E2-48A7-AABC-C5583C905E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265" y="956801"/>
            <a:ext cx="3282661" cy="1887324"/>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A132C1B0-563B-46FC-B468-0930D497C19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7207" y="956801"/>
            <a:ext cx="3094590" cy="1887324"/>
          </a:xfrm>
          <a:prstGeom prst="rect">
            <a:avLst/>
          </a:prstGeom>
          <a:ln>
            <a:noFill/>
          </a:ln>
          <a:effectLst>
            <a:outerShdw blurRad="292100" dist="139700" dir="2700000" algn="tl" rotWithShape="0">
              <a:srgbClr val="333333">
                <a:alpha val="65000"/>
              </a:srgbClr>
            </a:outerShdw>
          </a:effectLst>
        </p:spPr>
      </p:pic>
      <p:pic>
        <p:nvPicPr>
          <p:cNvPr id="2" name="Imagen 1">
            <a:extLst>
              <a:ext uri="{FF2B5EF4-FFF2-40B4-BE49-F238E27FC236}">
                <a16:creationId xmlns:a16="http://schemas.microsoft.com/office/drawing/2014/main" id="{7D698EDE-5F33-4617-BE29-A9B3E2741DFF}"/>
              </a:ext>
            </a:extLst>
          </p:cNvPr>
          <p:cNvPicPr>
            <a:picLocks noChangeAspect="1"/>
          </p:cNvPicPr>
          <p:nvPr/>
        </p:nvPicPr>
        <p:blipFill>
          <a:blip r:embed="rId5"/>
          <a:stretch>
            <a:fillRect/>
          </a:stretch>
        </p:blipFill>
        <p:spPr>
          <a:xfrm>
            <a:off x="75433" y="3729869"/>
            <a:ext cx="1999661" cy="2858328"/>
          </a:xfrm>
          <a:prstGeom prst="rect">
            <a:avLst/>
          </a:prstGeom>
          <a:ln>
            <a:noFill/>
          </a:ln>
          <a:effectLst>
            <a:outerShdw blurRad="292100" dist="139700" dir="2700000" algn="tl" rotWithShape="0">
              <a:srgbClr val="333333">
                <a:alpha val="65000"/>
              </a:srgbClr>
            </a:outerShdw>
          </a:effectLst>
        </p:spPr>
      </p:pic>
      <p:pic>
        <p:nvPicPr>
          <p:cNvPr id="24" name="Imagen 23">
            <a:extLst>
              <a:ext uri="{FF2B5EF4-FFF2-40B4-BE49-F238E27FC236}">
                <a16:creationId xmlns:a16="http://schemas.microsoft.com/office/drawing/2014/main" id="{AD2B3D23-EB7C-4E2E-B3DB-57A7D67617C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911433" y="3727442"/>
            <a:ext cx="3277118" cy="2858327"/>
          </a:xfrm>
          <a:prstGeom prst="rect">
            <a:avLst/>
          </a:prstGeom>
          <a:ln>
            <a:noFill/>
          </a:ln>
          <a:effectLst>
            <a:outerShdw blurRad="292100" dist="139700" dir="2700000" algn="tl" rotWithShape="0">
              <a:srgbClr val="333333">
                <a:alpha val="65000"/>
              </a:srgbClr>
            </a:outerShdw>
          </a:effectLst>
        </p:spPr>
      </p:pic>
      <p:pic>
        <p:nvPicPr>
          <p:cNvPr id="25" name="Imagen 24">
            <a:extLst>
              <a:ext uri="{FF2B5EF4-FFF2-40B4-BE49-F238E27FC236}">
                <a16:creationId xmlns:a16="http://schemas.microsoft.com/office/drawing/2014/main" id="{5B4F25E2-4D32-4001-9CB8-B4A39975BC3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9410" y="3727443"/>
            <a:ext cx="3260414" cy="2858328"/>
          </a:xfrm>
          <a:prstGeom prst="rect">
            <a:avLst/>
          </a:prstGeom>
          <a:ln>
            <a:noFill/>
          </a:ln>
          <a:effectLst>
            <a:outerShdw blurRad="292100" dist="139700" dir="2700000" algn="tl" rotWithShape="0">
              <a:srgbClr val="333333">
                <a:alpha val="65000"/>
              </a:srgbClr>
            </a:outerShdw>
          </a:effectLst>
        </p:spPr>
      </p:pic>
      <p:pic>
        <p:nvPicPr>
          <p:cNvPr id="26" name="Imagen 25">
            <a:extLst>
              <a:ext uri="{FF2B5EF4-FFF2-40B4-BE49-F238E27FC236}">
                <a16:creationId xmlns:a16="http://schemas.microsoft.com/office/drawing/2014/main" id="{7BB95539-1A98-4321-8000-2C0C88D04AE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224536" y="3729869"/>
            <a:ext cx="3263265" cy="2858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47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4DCCC-9705-4D55-A21D-9036D7EAD035}"/>
              </a:ext>
            </a:extLst>
          </p:cNvPr>
          <p:cNvSpPr>
            <a:spLocks noGrp="1"/>
          </p:cNvSpPr>
          <p:nvPr>
            <p:ph type="title"/>
          </p:nvPr>
        </p:nvSpPr>
        <p:spPr>
          <a:xfrm>
            <a:off x="675860" y="628458"/>
            <a:ext cx="10177670" cy="675861"/>
          </a:xfrm>
        </p:spPr>
        <p:txBody>
          <a:bodyPr/>
          <a:lstStyle/>
          <a:p>
            <a:pPr algn="ctr"/>
            <a:r>
              <a:rPr lang="es-EC" sz="2800" dirty="0">
                <a:solidFill>
                  <a:schemeClr val="accent1">
                    <a:lumMod val="50000"/>
                  </a:schemeClr>
                </a:solidFill>
                <a:effectLst/>
                <a:latin typeface="Bernard MT Condensed" panose="02050806060905020404" pitchFamily="18" charset="0"/>
                <a:ea typeface="Calibri" panose="020F0502020204030204" pitchFamily="34" charset="0"/>
                <a:cs typeface="Times New Roman" panose="02020603050405020304" pitchFamily="18" charset="0"/>
              </a:rPr>
              <a:t>El Presupuesto General GAD Parroquial San Jacinto del Búa</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pic>
        <p:nvPicPr>
          <p:cNvPr id="7" name="Imagen 6">
            <a:extLst>
              <a:ext uri="{FF2B5EF4-FFF2-40B4-BE49-F238E27FC236}">
                <a16:creationId xmlns:a16="http://schemas.microsoft.com/office/drawing/2014/main" id="{F24BCE53-614C-471D-9957-AEE209E86EF9}"/>
              </a:ext>
            </a:extLst>
          </p:cNvPr>
          <p:cNvPicPr>
            <a:picLocks noChangeAspect="1"/>
          </p:cNvPicPr>
          <p:nvPr/>
        </p:nvPicPr>
        <p:blipFill>
          <a:blip r:embed="rId2"/>
          <a:stretch>
            <a:fillRect/>
          </a:stretch>
        </p:blipFill>
        <p:spPr>
          <a:xfrm>
            <a:off x="10188712" y="14526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 name="Tabla 4">
            <a:extLst>
              <a:ext uri="{FF2B5EF4-FFF2-40B4-BE49-F238E27FC236}">
                <a16:creationId xmlns:a16="http://schemas.microsoft.com/office/drawing/2014/main" id="{977CB638-8181-410C-8CB8-A82923B8DEA8}"/>
              </a:ext>
            </a:extLst>
          </p:cNvPr>
          <p:cNvGraphicFramePr>
            <a:graphicFrameLocks noGrp="1"/>
          </p:cNvGraphicFramePr>
          <p:nvPr>
            <p:extLst>
              <p:ext uri="{D42A27DB-BD31-4B8C-83A1-F6EECF244321}">
                <p14:modId xmlns:p14="http://schemas.microsoft.com/office/powerpoint/2010/main" val="841534076"/>
              </p:ext>
            </p:extLst>
          </p:nvPr>
        </p:nvGraphicFramePr>
        <p:xfrm>
          <a:off x="515605" y="1437284"/>
          <a:ext cx="11505097" cy="5118873"/>
        </p:xfrm>
        <a:graphic>
          <a:graphicData uri="http://schemas.openxmlformats.org/drawingml/2006/table">
            <a:tbl>
              <a:tblPr firstRow="1" bandRow="1">
                <a:tableStyleId>{5C22544A-7EE6-4342-B048-85BDC9FD1C3A}</a:tableStyleId>
              </a:tblPr>
              <a:tblGrid>
                <a:gridCol w="6269509">
                  <a:extLst>
                    <a:ext uri="{9D8B030D-6E8A-4147-A177-3AD203B41FA5}">
                      <a16:colId xmlns:a16="http://schemas.microsoft.com/office/drawing/2014/main" val="4148077306"/>
                    </a:ext>
                  </a:extLst>
                </a:gridCol>
                <a:gridCol w="2769704">
                  <a:extLst>
                    <a:ext uri="{9D8B030D-6E8A-4147-A177-3AD203B41FA5}">
                      <a16:colId xmlns:a16="http://schemas.microsoft.com/office/drawing/2014/main" val="3001581832"/>
                    </a:ext>
                  </a:extLst>
                </a:gridCol>
                <a:gridCol w="2465884">
                  <a:extLst>
                    <a:ext uri="{9D8B030D-6E8A-4147-A177-3AD203B41FA5}">
                      <a16:colId xmlns:a16="http://schemas.microsoft.com/office/drawing/2014/main" val="392517897"/>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800" dirty="0">
                          <a:effectLst/>
                          <a:latin typeface="Calibri" panose="020F0502020204030204" pitchFamily="34" charset="0"/>
                          <a:ea typeface="Calibri" panose="020F0502020204030204" pitchFamily="34" charset="0"/>
                          <a:cs typeface="Times New Roman" panose="02020603050405020304" pitchFamily="18" charset="0"/>
                        </a:rPr>
                        <a:t>D</a:t>
                      </a:r>
                      <a:r>
                        <a:rPr lang="es-EC" sz="1800" dirty="0">
                          <a:effectLst/>
                          <a:latin typeface="Calibri" panose="020F0502020204030204" pitchFamily="34" charset="0"/>
                          <a:ea typeface="Calibri" panose="020F0502020204030204" pitchFamily="34" charset="0"/>
                          <a:cs typeface="Times New Roman" panose="02020603050405020304" pitchFamily="18" charset="0"/>
                        </a:rPr>
                        <a:t>ENOMINACIÓN</a:t>
                      </a:r>
                    </a:p>
                    <a:p>
                      <a:endParaRPr lang="es-EC"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1800" dirty="0">
                          <a:effectLst/>
                        </a:rPr>
                        <a:t>PRESUPUESTO CODIFICADO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C" sz="1800" dirty="0">
                          <a:effectLst/>
                        </a:rPr>
                        <a:t>COBRADO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p>
                  </a:txBody>
                  <a:tcPr/>
                </a:tc>
                <a:extLst>
                  <a:ext uri="{0D108BD9-81ED-4DB2-BD59-A6C34878D82A}">
                    <a16:rowId xmlns:a16="http://schemas.microsoft.com/office/drawing/2014/main" val="1202207804"/>
                  </a:ext>
                </a:extLst>
              </a:tr>
              <a:tr h="370840">
                <a:tc>
                  <a:txBody>
                    <a:bodyPr/>
                    <a:lstStyle/>
                    <a:p>
                      <a:r>
                        <a:rPr lang="es-MX" dirty="0"/>
                        <a:t>OTRAS CONTRIBUCIONES (CERTIF. CONT. MERCADO)</a:t>
                      </a:r>
                      <a:endParaRPr lang="es-EC" dirty="0"/>
                    </a:p>
                  </a:txBody>
                  <a:tcPr/>
                </a:tc>
                <a:tc>
                  <a:txBody>
                    <a:bodyPr/>
                    <a:lstStyle/>
                    <a:p>
                      <a:pPr algn="r"/>
                      <a:r>
                        <a:rPr lang="es-MX" dirty="0"/>
                        <a:t>$6.000</a:t>
                      </a:r>
                      <a:endParaRPr lang="es-EC" dirty="0"/>
                    </a:p>
                  </a:txBody>
                  <a:tcPr/>
                </a:tc>
                <a:tc>
                  <a:txBody>
                    <a:bodyPr/>
                    <a:lstStyle/>
                    <a:p>
                      <a:pPr algn="r"/>
                      <a:r>
                        <a:rPr lang="es-MX" dirty="0"/>
                        <a:t>$1898,55</a:t>
                      </a:r>
                      <a:endParaRPr lang="es-EC" dirty="0"/>
                    </a:p>
                  </a:txBody>
                  <a:tcPr/>
                </a:tc>
                <a:extLst>
                  <a:ext uri="{0D108BD9-81ED-4DB2-BD59-A6C34878D82A}">
                    <a16:rowId xmlns:a16="http://schemas.microsoft.com/office/drawing/2014/main" val="2197831585"/>
                  </a:ext>
                </a:extLst>
              </a:tr>
              <a:tr h="370840">
                <a:tc>
                  <a:txBody>
                    <a:bodyPr/>
                    <a:lstStyle/>
                    <a:p>
                      <a:r>
                        <a:rPr lang="es-MX" dirty="0"/>
                        <a:t>TRANSFERENCIAS MINIS. ECO. FINAN. (CORRIENTE 30%)</a:t>
                      </a:r>
                      <a:endParaRPr lang="es-EC" dirty="0"/>
                    </a:p>
                  </a:txBody>
                  <a:tcPr/>
                </a:tc>
                <a:tc>
                  <a:txBody>
                    <a:bodyPr/>
                    <a:lstStyle/>
                    <a:p>
                      <a:pPr algn="r"/>
                      <a:r>
                        <a:rPr lang="es-MX" dirty="0"/>
                        <a:t>$114,214,97</a:t>
                      </a:r>
                      <a:endParaRPr lang="es-EC" dirty="0"/>
                    </a:p>
                  </a:txBody>
                  <a:tcPr/>
                </a:tc>
                <a:tc>
                  <a:txBody>
                    <a:bodyPr/>
                    <a:lstStyle/>
                    <a:p>
                      <a:pPr algn="r"/>
                      <a:r>
                        <a:rPr lang="es-MX" dirty="0"/>
                        <a:t>$104,697,02</a:t>
                      </a:r>
                      <a:endParaRPr lang="es-EC" dirty="0"/>
                    </a:p>
                  </a:txBody>
                  <a:tcPr/>
                </a:tc>
                <a:extLst>
                  <a:ext uri="{0D108BD9-81ED-4DB2-BD59-A6C34878D82A}">
                    <a16:rowId xmlns:a16="http://schemas.microsoft.com/office/drawing/2014/main" val="131433356"/>
                  </a:ext>
                </a:extLst>
              </a:tr>
              <a:tr h="370840">
                <a:tc>
                  <a:txBody>
                    <a:bodyPr/>
                    <a:lstStyle/>
                    <a:p>
                      <a:r>
                        <a:rPr lang="es-MX" dirty="0"/>
                        <a:t>TRANSFERENCIAS MINIS. ECO. FINAN. (INVERSIÓN 70%)</a:t>
                      </a:r>
                      <a:endParaRPr lang="es-EC" dirty="0"/>
                    </a:p>
                  </a:txBody>
                  <a:tcPr/>
                </a:tc>
                <a:tc>
                  <a:txBody>
                    <a:bodyPr/>
                    <a:lstStyle/>
                    <a:p>
                      <a:pPr algn="r"/>
                      <a:r>
                        <a:rPr lang="es-MX" dirty="0"/>
                        <a:t>$266,501,54</a:t>
                      </a:r>
                      <a:endParaRPr lang="es-EC" dirty="0"/>
                    </a:p>
                  </a:txBody>
                  <a:tcPr/>
                </a:tc>
                <a:tc>
                  <a:txBody>
                    <a:bodyPr/>
                    <a:lstStyle/>
                    <a:p>
                      <a:pPr algn="r"/>
                      <a:r>
                        <a:rPr lang="es-MX" dirty="0"/>
                        <a:t>$244,293,16</a:t>
                      </a:r>
                      <a:endParaRPr lang="es-EC" dirty="0"/>
                    </a:p>
                  </a:txBody>
                  <a:tcPr/>
                </a:tc>
                <a:extLst>
                  <a:ext uri="{0D108BD9-81ED-4DB2-BD59-A6C34878D82A}">
                    <a16:rowId xmlns:a16="http://schemas.microsoft.com/office/drawing/2014/main" val="25316209"/>
                  </a:ext>
                </a:extLst>
              </a:tr>
              <a:tr h="370840">
                <a:tc>
                  <a:txBody>
                    <a:bodyPr/>
                    <a:lstStyle/>
                    <a:p>
                      <a:r>
                        <a:rPr lang="es-MX" dirty="0"/>
                        <a:t>BDE- TRANSFERENCIA NO REEMBOLSABLE</a:t>
                      </a:r>
                      <a:endParaRPr lang="es-EC" dirty="0"/>
                    </a:p>
                  </a:txBody>
                  <a:tcPr/>
                </a:tc>
                <a:tc>
                  <a:txBody>
                    <a:bodyPr/>
                    <a:lstStyle/>
                    <a:p>
                      <a:pPr algn="r"/>
                      <a:r>
                        <a:rPr lang="es-MX" dirty="0"/>
                        <a:t>$97,298,52</a:t>
                      </a:r>
                      <a:endParaRPr lang="es-EC" dirty="0"/>
                    </a:p>
                  </a:txBody>
                  <a:tcPr/>
                </a:tc>
                <a:tc>
                  <a:txBody>
                    <a:bodyPr/>
                    <a:lstStyle/>
                    <a:p>
                      <a:pPr algn="r"/>
                      <a:r>
                        <a:rPr lang="es-MX" dirty="0"/>
                        <a:t>$68,108,96</a:t>
                      </a:r>
                      <a:endParaRPr lang="es-EC" dirty="0"/>
                    </a:p>
                  </a:txBody>
                  <a:tcPr/>
                </a:tc>
                <a:extLst>
                  <a:ext uri="{0D108BD9-81ED-4DB2-BD59-A6C34878D82A}">
                    <a16:rowId xmlns:a16="http://schemas.microsoft.com/office/drawing/2014/main" val="1040955604"/>
                  </a:ext>
                </a:extLst>
              </a:tr>
              <a:tr h="370840">
                <a:tc>
                  <a:txBody>
                    <a:bodyPr/>
                    <a:lstStyle/>
                    <a:p>
                      <a:r>
                        <a:rPr lang="es-MX" dirty="0"/>
                        <a:t>GAD PROVINCIAL SANTO DOMINGO</a:t>
                      </a:r>
                      <a:endParaRPr lang="es-EC" dirty="0"/>
                    </a:p>
                  </a:txBody>
                  <a:tcPr/>
                </a:tc>
                <a:tc>
                  <a:txBody>
                    <a:bodyPr/>
                    <a:lstStyle/>
                    <a:p>
                      <a:pPr algn="r"/>
                      <a:r>
                        <a:rPr lang="es-MX" dirty="0"/>
                        <a:t>$4000</a:t>
                      </a:r>
                      <a:endParaRPr lang="es-EC" dirty="0"/>
                    </a:p>
                  </a:txBody>
                  <a:tcPr/>
                </a:tc>
                <a:tc>
                  <a:txBody>
                    <a:bodyPr/>
                    <a:lstStyle/>
                    <a:p>
                      <a:pPr algn="r"/>
                      <a:r>
                        <a:rPr lang="es-MX" dirty="0"/>
                        <a:t>$4000</a:t>
                      </a:r>
                      <a:endParaRPr lang="es-EC" dirty="0"/>
                    </a:p>
                  </a:txBody>
                  <a:tcPr/>
                </a:tc>
                <a:extLst>
                  <a:ext uri="{0D108BD9-81ED-4DB2-BD59-A6C34878D82A}">
                    <a16:rowId xmlns:a16="http://schemas.microsoft.com/office/drawing/2014/main" val="2341295421"/>
                  </a:ext>
                </a:extLst>
              </a:tr>
              <a:tr h="496073">
                <a:tc>
                  <a:txBody>
                    <a:bodyPr/>
                    <a:lstStyle/>
                    <a:p>
                      <a:r>
                        <a:rPr lang="es-MX" dirty="0"/>
                        <a:t>ALICUOTA MEF 2018</a:t>
                      </a:r>
                      <a:endParaRPr lang="es-EC" dirty="0"/>
                    </a:p>
                  </a:txBody>
                  <a:tcPr/>
                </a:tc>
                <a:tc>
                  <a:txBody>
                    <a:bodyPr/>
                    <a:lstStyle/>
                    <a:p>
                      <a:pPr algn="r"/>
                      <a:r>
                        <a:rPr lang="es-MX" dirty="0"/>
                        <a:t>$22,008,50</a:t>
                      </a:r>
                      <a:endParaRPr lang="es-EC" dirty="0"/>
                    </a:p>
                  </a:txBody>
                  <a:tcPr/>
                </a:tc>
                <a:tc>
                  <a:txBody>
                    <a:bodyPr/>
                    <a:lstStyle/>
                    <a:p>
                      <a:pPr algn="r"/>
                      <a:r>
                        <a:rPr lang="es-MX" dirty="0"/>
                        <a:t>$22,008,50</a:t>
                      </a:r>
                      <a:endParaRPr lang="es-EC" dirty="0"/>
                    </a:p>
                  </a:txBody>
                  <a:tcPr/>
                </a:tc>
                <a:extLst>
                  <a:ext uri="{0D108BD9-81ED-4DB2-BD59-A6C34878D82A}">
                    <a16:rowId xmlns:a16="http://schemas.microsoft.com/office/drawing/2014/main" val="1988274822"/>
                  </a:ext>
                </a:extLst>
              </a:tr>
              <a:tr h="370840">
                <a:tc>
                  <a:txBody>
                    <a:bodyPr/>
                    <a:lstStyle/>
                    <a:p>
                      <a:r>
                        <a:rPr lang="es-MX" dirty="0"/>
                        <a:t>CONVENIO MIES (PROYECTO DISCAPACIDAD)</a:t>
                      </a:r>
                      <a:endParaRPr lang="es-EC" dirty="0"/>
                    </a:p>
                  </a:txBody>
                  <a:tcPr/>
                </a:tc>
                <a:tc>
                  <a:txBody>
                    <a:bodyPr/>
                    <a:lstStyle/>
                    <a:p>
                      <a:pPr algn="r"/>
                      <a:r>
                        <a:rPr lang="es-MX" dirty="0"/>
                        <a:t>$47,780,81</a:t>
                      </a:r>
                      <a:endParaRPr lang="es-EC" dirty="0"/>
                    </a:p>
                  </a:txBody>
                  <a:tcPr/>
                </a:tc>
                <a:tc>
                  <a:txBody>
                    <a:bodyPr/>
                    <a:lstStyle/>
                    <a:p>
                      <a:pPr algn="r"/>
                      <a:r>
                        <a:rPr lang="es-MX" dirty="0"/>
                        <a:t>$46,784,33</a:t>
                      </a:r>
                      <a:endParaRPr lang="es-EC" dirty="0"/>
                    </a:p>
                  </a:txBody>
                  <a:tcPr/>
                </a:tc>
                <a:extLst>
                  <a:ext uri="{0D108BD9-81ED-4DB2-BD59-A6C34878D82A}">
                    <a16:rowId xmlns:a16="http://schemas.microsoft.com/office/drawing/2014/main" val="554847529"/>
                  </a:ext>
                </a:extLst>
              </a:tr>
              <a:tr h="370840">
                <a:tc>
                  <a:txBody>
                    <a:bodyPr/>
                    <a:lstStyle/>
                    <a:p>
                      <a:r>
                        <a:rPr lang="es-MX" dirty="0"/>
                        <a:t>SALDO BANCO CENTRAL – 2018</a:t>
                      </a:r>
                      <a:endParaRPr lang="es-EC" dirty="0"/>
                    </a:p>
                  </a:txBody>
                  <a:tcPr/>
                </a:tc>
                <a:tc>
                  <a:txBody>
                    <a:bodyPr/>
                    <a:lstStyle/>
                    <a:p>
                      <a:pPr algn="r"/>
                      <a:r>
                        <a:rPr lang="es-MX" dirty="0"/>
                        <a:t>$286,194,12</a:t>
                      </a:r>
                      <a:endParaRPr lang="es-EC" dirty="0"/>
                    </a:p>
                  </a:txBody>
                  <a:tcPr/>
                </a:tc>
                <a:tc>
                  <a:txBody>
                    <a:bodyPr/>
                    <a:lstStyle/>
                    <a:p>
                      <a:pPr algn="r"/>
                      <a:r>
                        <a:rPr lang="es-MX" dirty="0"/>
                        <a:t>$286,194,12</a:t>
                      </a:r>
                      <a:endParaRPr lang="es-EC" dirty="0"/>
                    </a:p>
                  </a:txBody>
                  <a:tcPr/>
                </a:tc>
                <a:extLst>
                  <a:ext uri="{0D108BD9-81ED-4DB2-BD59-A6C34878D82A}">
                    <a16:rowId xmlns:a16="http://schemas.microsoft.com/office/drawing/2014/main" val="3416130657"/>
                  </a:ext>
                </a:extLst>
              </a:tr>
              <a:tr h="370840">
                <a:tc>
                  <a:txBody>
                    <a:bodyPr/>
                    <a:lstStyle/>
                    <a:p>
                      <a:r>
                        <a:rPr lang="es-MX" dirty="0"/>
                        <a:t>CUENTAS X COBRAR – 2018</a:t>
                      </a:r>
                      <a:endParaRPr lang="es-EC" dirty="0"/>
                    </a:p>
                  </a:txBody>
                  <a:tcPr/>
                </a:tc>
                <a:tc>
                  <a:txBody>
                    <a:bodyPr/>
                    <a:lstStyle/>
                    <a:p>
                      <a:pPr algn="r"/>
                      <a:r>
                        <a:rPr lang="es-MX" dirty="0"/>
                        <a:t>$11,182,64</a:t>
                      </a:r>
                      <a:endParaRPr lang="es-EC" dirty="0"/>
                    </a:p>
                  </a:txBody>
                  <a:tcPr/>
                </a:tc>
                <a:tc>
                  <a:txBody>
                    <a:bodyPr/>
                    <a:lstStyle/>
                    <a:p>
                      <a:pPr algn="r"/>
                      <a:r>
                        <a:rPr lang="es-MX" dirty="0"/>
                        <a:t>$11,182,64</a:t>
                      </a:r>
                      <a:endParaRPr lang="es-EC" dirty="0"/>
                    </a:p>
                  </a:txBody>
                  <a:tcPr/>
                </a:tc>
                <a:extLst>
                  <a:ext uri="{0D108BD9-81ED-4DB2-BD59-A6C34878D82A}">
                    <a16:rowId xmlns:a16="http://schemas.microsoft.com/office/drawing/2014/main" val="7339855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dirty="0"/>
                        <a:t>ANTICIPO PROVEEDORES - 2018</a:t>
                      </a:r>
                      <a:endParaRPr lang="es-EC" dirty="0"/>
                    </a:p>
                  </a:txBody>
                  <a:tcPr/>
                </a:tc>
                <a:tc>
                  <a:txBody>
                    <a:bodyPr/>
                    <a:lstStyle/>
                    <a:p>
                      <a:pPr algn="r"/>
                      <a:r>
                        <a:rPr lang="es-MX" dirty="0"/>
                        <a:t>$15,328,31</a:t>
                      </a:r>
                      <a:endParaRPr lang="es-EC" dirty="0"/>
                    </a:p>
                  </a:txBody>
                  <a:tcPr/>
                </a:tc>
                <a:tc>
                  <a:txBody>
                    <a:bodyPr/>
                    <a:lstStyle/>
                    <a:p>
                      <a:pPr algn="r"/>
                      <a:r>
                        <a:rPr lang="es-MX" dirty="0"/>
                        <a:t>$5,951,69</a:t>
                      </a:r>
                      <a:endParaRPr lang="es-EC" dirty="0"/>
                    </a:p>
                  </a:txBody>
                  <a:tcPr/>
                </a:tc>
                <a:extLst>
                  <a:ext uri="{0D108BD9-81ED-4DB2-BD59-A6C34878D82A}">
                    <a16:rowId xmlns:a16="http://schemas.microsoft.com/office/drawing/2014/main" val="322822442"/>
                  </a:ext>
                </a:extLst>
              </a:tr>
              <a:tr h="370840">
                <a:tc>
                  <a:txBody>
                    <a:bodyPr/>
                    <a:lstStyle/>
                    <a:p>
                      <a:r>
                        <a:rPr lang="es-MX" b="1" dirty="0"/>
                        <a:t>TOTAL DE INGRESOS:</a:t>
                      </a:r>
                      <a:endParaRPr lang="es-EC" b="1" dirty="0"/>
                    </a:p>
                  </a:txBody>
                  <a:tcPr/>
                </a:tc>
                <a:tc>
                  <a:txBody>
                    <a:bodyPr/>
                    <a:lstStyle/>
                    <a:p>
                      <a:pPr algn="r"/>
                      <a:r>
                        <a:rPr lang="es-MX" dirty="0"/>
                        <a:t>$870,509,46</a:t>
                      </a:r>
                      <a:endParaRPr lang="es-EC" dirty="0"/>
                    </a:p>
                  </a:txBody>
                  <a:tcPr/>
                </a:tc>
                <a:tc>
                  <a:txBody>
                    <a:bodyPr/>
                    <a:lstStyle/>
                    <a:p>
                      <a:pPr algn="r"/>
                      <a:r>
                        <a:rPr lang="es-MX" dirty="0"/>
                        <a:t>$795,118,97</a:t>
                      </a:r>
                      <a:endParaRPr lang="es-EC" dirty="0"/>
                    </a:p>
                  </a:txBody>
                  <a:tcPr/>
                </a:tc>
                <a:extLst>
                  <a:ext uri="{0D108BD9-81ED-4DB2-BD59-A6C34878D82A}">
                    <a16:rowId xmlns:a16="http://schemas.microsoft.com/office/drawing/2014/main" val="2859646119"/>
                  </a:ext>
                </a:extLst>
              </a:tr>
            </a:tbl>
          </a:graphicData>
        </a:graphic>
      </p:graphicFrame>
    </p:spTree>
    <p:extLst>
      <p:ext uri="{BB962C8B-B14F-4D97-AF65-F5344CB8AC3E}">
        <p14:creationId xmlns:p14="http://schemas.microsoft.com/office/powerpoint/2010/main" val="27924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C5ACF-1741-4CDD-8B3D-4D335A0A37B4}"/>
              </a:ext>
            </a:extLst>
          </p:cNvPr>
          <p:cNvSpPr>
            <a:spLocks noGrp="1"/>
          </p:cNvSpPr>
          <p:nvPr>
            <p:ph type="title"/>
          </p:nvPr>
        </p:nvSpPr>
        <p:spPr>
          <a:xfrm>
            <a:off x="238539" y="2146852"/>
            <a:ext cx="11471998" cy="3578087"/>
          </a:xfrm>
        </p:spPr>
        <p:txBody>
          <a:bodyPr/>
          <a:lstStyle/>
          <a:p>
            <a:pPr algn="ctr">
              <a:lnSpc>
                <a:spcPct val="107000"/>
              </a:lnSpc>
              <a:spcAft>
                <a:spcPts val="800"/>
              </a:spcAft>
            </a:pPr>
            <a:r>
              <a:rPr lang="es-EC"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Este componente está encaminado a conocer como la población se ha distribuido en territorio, cuáles son las formas de aglomeración (áreas rurales, ciudades, poblados, entre otras). y además identifica los vínculos que guardan entre sí. Cuando conocemos cuales son los asentamientos humanos se deben considerar las redes viales, infraestructura de transporte y accesibilidad universal, de telecomunicaciones y de energía que enlazan los asentamientos y los flujos que en estas redes se generan. </a:t>
            </a:r>
            <a:br>
              <a:rPr lang="es-EC" sz="2800" dirty="0">
                <a:effectLst/>
                <a:latin typeface="Calibri" panose="020F0502020204030204" pitchFamily="34" charset="0"/>
                <a:ea typeface="Calibri" panose="020F0502020204030204" pitchFamily="34" charset="0"/>
                <a:cs typeface="Times New Roman" panose="02020603050405020304" pitchFamily="18" charset="0"/>
              </a:rPr>
            </a:b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sz="2000" dirty="0"/>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360010" y="0"/>
            <a:ext cx="1831990" cy="966389"/>
          </a:xfrm>
          <a:prstGeom prst="roundRect">
            <a:avLst>
              <a:gd name="adj" fmla="val 8594"/>
            </a:avLst>
          </a:prstGeom>
          <a:gradFill>
            <a:gsLst>
              <a:gs pos="19462">
                <a:srgbClr val="63B8D7"/>
              </a:gs>
              <a:gs pos="55500">
                <a:srgbClr val="B2DBB5"/>
              </a:gs>
              <a:gs pos="0">
                <a:srgbClr val="92D050"/>
              </a:gs>
              <a:gs pos="37000">
                <a:srgbClr val="89C9C6"/>
              </a:gs>
              <a:gs pos="74000">
                <a:schemeClr val="accent1">
                  <a:lumMod val="45000"/>
                  <a:lumOff val="55000"/>
                </a:schemeClr>
              </a:gs>
              <a:gs pos="83000">
                <a:schemeClr val="accent1">
                  <a:lumMod val="45000"/>
                  <a:lumOff val="55000"/>
                </a:schemeClr>
              </a:gs>
              <a:gs pos="100000">
                <a:srgbClr val="92D050"/>
              </a:gs>
            </a:gsLst>
            <a:lin ang="5400000" scaled="1"/>
          </a:gradFill>
          <a:ln>
            <a:noFill/>
          </a:ln>
          <a:effectLst>
            <a:reflection blurRad="12700" stA="38000" endPos="28000" dist="5000" dir="5400000" sy="-100000" algn="bl" rotWithShape="0"/>
          </a:effectLst>
        </p:spPr>
      </p:pic>
      <p:sp>
        <p:nvSpPr>
          <p:cNvPr id="28" name="Rectángulo: esquinas redondeadas 27">
            <a:extLst>
              <a:ext uri="{FF2B5EF4-FFF2-40B4-BE49-F238E27FC236}">
                <a16:creationId xmlns:a16="http://schemas.microsoft.com/office/drawing/2014/main" id="{995560CE-2807-463D-93C1-35FA3B8900BE}"/>
              </a:ext>
            </a:extLst>
          </p:cNvPr>
          <p:cNvSpPr/>
          <p:nvPr/>
        </p:nvSpPr>
        <p:spPr>
          <a:xfrm>
            <a:off x="656696" y="795130"/>
            <a:ext cx="9428208" cy="7623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err="1">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a:t>
            </a: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 ASENTAMIENTOS HUMANOS, MOVILIDAD, ENERGIA Y TELECOMUNICACIONES.</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 </a:t>
            </a:r>
            <a:endParaRPr lang="es-EC" sz="2400" dirty="0">
              <a:solidFill>
                <a:schemeClr val="accent3"/>
              </a:solidFill>
              <a:latin typeface="Algerian" panose="04020705040A02060702" pitchFamily="82" charset="0"/>
            </a:endParaRPr>
          </a:p>
        </p:txBody>
      </p:sp>
    </p:spTree>
    <p:extLst>
      <p:ext uri="{BB962C8B-B14F-4D97-AF65-F5344CB8AC3E}">
        <p14:creationId xmlns:p14="http://schemas.microsoft.com/office/powerpoint/2010/main" val="21417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F8ECF0FD-3BCF-4EFF-85D8-7894D3750CB6}"/>
              </a:ext>
            </a:extLst>
          </p:cNvPr>
          <p:cNvSpPr/>
          <p:nvPr/>
        </p:nvSpPr>
        <p:spPr>
          <a:xfrm>
            <a:off x="616940" y="1426053"/>
            <a:ext cx="3319976"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LINEAS ESTRATEGICAS</a:t>
            </a:r>
            <a:endParaRPr lang="es-EC" dirty="0">
              <a:solidFill>
                <a:schemeClr val="accent1">
                  <a:lumMod val="50000"/>
                </a:schemeClr>
              </a:solidFill>
            </a:endParaRPr>
          </a:p>
        </p:txBody>
      </p:sp>
      <p:sp>
        <p:nvSpPr>
          <p:cNvPr id="6" name="Rectángulo: esquinas redondeadas 5">
            <a:extLst>
              <a:ext uri="{FF2B5EF4-FFF2-40B4-BE49-F238E27FC236}">
                <a16:creationId xmlns:a16="http://schemas.microsoft.com/office/drawing/2014/main" id="{096EFFE1-D928-478A-9F14-D817296C249C}"/>
              </a:ext>
            </a:extLst>
          </p:cNvPr>
          <p:cNvSpPr/>
          <p:nvPr/>
        </p:nvSpPr>
        <p:spPr>
          <a:xfrm>
            <a:off x="7738513" y="1396056"/>
            <a:ext cx="3537492"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ACTIVIDADES REALIZADAS</a:t>
            </a: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2019</a:t>
            </a:r>
            <a:endParaRPr lang="es-EC" dirty="0">
              <a:solidFill>
                <a:schemeClr val="accent1">
                  <a:lumMod val="50000"/>
                </a:schemeClr>
              </a:solidFill>
            </a:endParaRPr>
          </a:p>
        </p:txBody>
      </p:sp>
      <p:sp>
        <p:nvSpPr>
          <p:cNvPr id="7" name="Rectángulo: esquinas redondeadas 6">
            <a:extLst>
              <a:ext uri="{FF2B5EF4-FFF2-40B4-BE49-F238E27FC236}">
                <a16:creationId xmlns:a16="http://schemas.microsoft.com/office/drawing/2014/main" id="{E9C9889C-B47F-453B-8507-D5A54B1A30B9}"/>
              </a:ext>
            </a:extLst>
          </p:cNvPr>
          <p:cNvSpPr/>
          <p:nvPr/>
        </p:nvSpPr>
        <p:spPr>
          <a:xfrm>
            <a:off x="121915" y="3525141"/>
            <a:ext cx="4264555"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Mantenimiento y reconstrucción de la red vial parroquial.</a:t>
            </a:r>
          </a:p>
          <a:p>
            <a:pPr algn="just">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Rectángulo: esquinas redondeadas 11">
            <a:extLst>
              <a:ext uri="{FF2B5EF4-FFF2-40B4-BE49-F238E27FC236}">
                <a16:creationId xmlns:a16="http://schemas.microsoft.com/office/drawing/2014/main" id="{75D51435-8399-4D8F-8347-32EA8A6911AE}"/>
              </a:ext>
            </a:extLst>
          </p:cNvPr>
          <p:cNvSpPr/>
          <p:nvPr/>
        </p:nvSpPr>
        <p:spPr>
          <a:xfrm>
            <a:off x="5605670" y="1934817"/>
            <a:ext cx="6586329" cy="4770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*Mantenimiento Vial Emergente en 12 recintos de la parroquia con la maquinaria del GAD Parroquial, y en coordinación con el GAD Provincial.</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*Mantenimiento vial emergente y adecuación en las calles de 5 barrios de la parroquia con maquinaria del GAD Provincial y en coordinación con el GAD Municipal. </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*Maquinaria del GAD Parroquial interviene en Emergencia Viales.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*Construcción como obra a cogestión de la alcantarilla en la calle Eugenio Espejo entre el Barrio Darío </a:t>
            </a:r>
            <a:r>
              <a:rPr lang="es-EC" sz="18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Kanyat</a:t>
            </a: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 Jaime Roldós Aguilera.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*Alcantarillas construidas por la prefectura con presupuesto participativo en los sectores de Palma Sola, Montañita, Santa Rosa de Chila, Los laureles.</a:t>
            </a:r>
          </a:p>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360010" y="0"/>
            <a:ext cx="1831990" cy="966389"/>
          </a:xfrm>
          <a:prstGeom prst="roundRect">
            <a:avLst>
              <a:gd name="adj" fmla="val 8594"/>
            </a:avLst>
          </a:prstGeom>
          <a:gradFill>
            <a:gsLst>
              <a:gs pos="19462">
                <a:srgbClr val="63B8D7"/>
              </a:gs>
              <a:gs pos="55500">
                <a:srgbClr val="B2DBB5"/>
              </a:gs>
              <a:gs pos="0">
                <a:srgbClr val="92D050"/>
              </a:gs>
              <a:gs pos="37000">
                <a:srgbClr val="89C9C6"/>
              </a:gs>
              <a:gs pos="74000">
                <a:schemeClr val="accent1">
                  <a:lumMod val="45000"/>
                  <a:lumOff val="55000"/>
                </a:schemeClr>
              </a:gs>
              <a:gs pos="83000">
                <a:schemeClr val="accent1">
                  <a:lumMod val="45000"/>
                  <a:lumOff val="55000"/>
                </a:schemeClr>
              </a:gs>
              <a:gs pos="100000">
                <a:srgbClr val="92D050"/>
              </a:gs>
            </a:gsLst>
            <a:lin ang="5400000" scaled="1"/>
          </a:gradFill>
          <a:ln>
            <a:noFill/>
          </a:ln>
          <a:effectLst>
            <a:reflection blurRad="12700" stA="38000" endPos="28000" dist="5000" dir="5400000" sy="-100000" algn="bl" rotWithShape="0"/>
          </a:effectLst>
        </p:spPr>
      </p:pic>
      <p:sp>
        <p:nvSpPr>
          <p:cNvPr id="19" name="Flecha: a la derecha 18">
            <a:extLst>
              <a:ext uri="{FF2B5EF4-FFF2-40B4-BE49-F238E27FC236}">
                <a16:creationId xmlns:a16="http://schemas.microsoft.com/office/drawing/2014/main" id="{07D4E9FC-E56D-49F3-9C67-1614334C1EE2}"/>
              </a:ext>
            </a:extLst>
          </p:cNvPr>
          <p:cNvSpPr/>
          <p:nvPr/>
        </p:nvSpPr>
        <p:spPr>
          <a:xfrm>
            <a:off x="4486117" y="3525141"/>
            <a:ext cx="1019905" cy="664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esquinas redondeadas 27">
            <a:extLst>
              <a:ext uri="{FF2B5EF4-FFF2-40B4-BE49-F238E27FC236}">
                <a16:creationId xmlns:a16="http://schemas.microsoft.com/office/drawing/2014/main" id="{995560CE-2807-463D-93C1-35FA3B8900BE}"/>
              </a:ext>
            </a:extLst>
          </p:cNvPr>
          <p:cNvSpPr/>
          <p:nvPr/>
        </p:nvSpPr>
        <p:spPr>
          <a:xfrm>
            <a:off x="736209" y="264019"/>
            <a:ext cx="9428208" cy="7623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err="1">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a:t>
            </a: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 ASENTAMIENTOS HUMANOS, MOVILIDAD, ENERGIA Y TELECOMUNICACIONES.</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 </a:t>
            </a:r>
            <a:endParaRPr lang="es-EC" sz="2400" dirty="0">
              <a:solidFill>
                <a:schemeClr val="accent3"/>
              </a:solidFill>
              <a:latin typeface="Algerian" panose="04020705040A02060702" pitchFamily="82" charset="0"/>
            </a:endParaRPr>
          </a:p>
        </p:txBody>
      </p:sp>
    </p:spTree>
    <p:extLst>
      <p:ext uri="{BB962C8B-B14F-4D97-AF65-F5344CB8AC3E}">
        <p14:creationId xmlns:p14="http://schemas.microsoft.com/office/powerpoint/2010/main" val="42254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3" name="Rectángulo: esquinas redondeadas 2">
            <a:extLst>
              <a:ext uri="{FF2B5EF4-FFF2-40B4-BE49-F238E27FC236}">
                <a16:creationId xmlns:a16="http://schemas.microsoft.com/office/drawing/2014/main" id="{0C07081D-B09A-42DF-9F51-5934F3FC65E3}"/>
              </a:ext>
            </a:extLst>
          </p:cNvPr>
          <p:cNvSpPr/>
          <p:nvPr/>
        </p:nvSpPr>
        <p:spPr>
          <a:xfrm>
            <a:off x="150055" y="1405177"/>
            <a:ext cx="5064370"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 un calendario de mingas comunitarias en la parroquia.</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4958B336-1AD8-4FCF-AEF3-5392941D1F52}"/>
              </a:ext>
            </a:extLst>
          </p:cNvPr>
          <p:cNvSpPr/>
          <p:nvPr/>
        </p:nvSpPr>
        <p:spPr>
          <a:xfrm>
            <a:off x="123705" y="3106623"/>
            <a:ext cx="5064370" cy="603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*Adoquinado de las calles de la cabecera parroquial.</a:t>
            </a:r>
          </a:p>
        </p:txBody>
      </p:sp>
      <p:sp>
        <p:nvSpPr>
          <p:cNvPr id="9" name="Flecha: a la derecha 8">
            <a:extLst>
              <a:ext uri="{FF2B5EF4-FFF2-40B4-BE49-F238E27FC236}">
                <a16:creationId xmlns:a16="http://schemas.microsoft.com/office/drawing/2014/main" id="{10FB1762-73CA-4798-85C9-0DC07685F08B}"/>
              </a:ext>
            </a:extLst>
          </p:cNvPr>
          <p:cNvSpPr/>
          <p:nvPr/>
        </p:nvSpPr>
        <p:spPr>
          <a:xfrm>
            <a:off x="5433392" y="1501142"/>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esquinas redondeadas 14">
            <a:extLst>
              <a:ext uri="{FF2B5EF4-FFF2-40B4-BE49-F238E27FC236}">
                <a16:creationId xmlns:a16="http://schemas.microsoft.com/office/drawing/2014/main" id="{EEC10CED-9789-4F10-BC18-3534B25E8372}"/>
              </a:ext>
            </a:extLst>
          </p:cNvPr>
          <p:cNvSpPr/>
          <p:nvPr/>
        </p:nvSpPr>
        <p:spPr>
          <a:xfrm>
            <a:off x="736209" y="264019"/>
            <a:ext cx="9428208" cy="7623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err="1">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a:t>
            </a: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 ASENTAMIENTOS HUMANOS, MOVILIDAD, ENERGIA Y TELECOMUNICACIONES.</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 </a:t>
            </a:r>
            <a:endParaRPr lang="es-EC" sz="2400" dirty="0">
              <a:solidFill>
                <a:schemeClr val="accent3"/>
              </a:solidFill>
              <a:latin typeface="Algerian" panose="04020705040A02060702" pitchFamily="82" charset="0"/>
            </a:endParaRPr>
          </a:p>
        </p:txBody>
      </p:sp>
      <p:sp>
        <p:nvSpPr>
          <p:cNvPr id="17" name="Rectángulo: esquinas redondeadas 16">
            <a:extLst>
              <a:ext uri="{FF2B5EF4-FFF2-40B4-BE49-F238E27FC236}">
                <a16:creationId xmlns:a16="http://schemas.microsoft.com/office/drawing/2014/main" id="{6E4B6C4B-56AB-4A47-8FA1-0DB694FC539E}"/>
              </a:ext>
            </a:extLst>
          </p:cNvPr>
          <p:cNvSpPr/>
          <p:nvPr/>
        </p:nvSpPr>
        <p:spPr>
          <a:xfrm>
            <a:off x="6610489" y="1135204"/>
            <a:ext cx="5064370" cy="16742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*Reuniones en la prefectura para establecer agenda de la maquinaria por parroquias.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*Elaboración del Calendario parroquial para atención en recintos de la parroquia.</a:t>
            </a:r>
          </a:p>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Flecha: a la derecha 18">
            <a:extLst>
              <a:ext uri="{FF2B5EF4-FFF2-40B4-BE49-F238E27FC236}">
                <a16:creationId xmlns:a16="http://schemas.microsoft.com/office/drawing/2014/main" id="{DAF05D94-B20B-4778-86C7-826986D00020}"/>
              </a:ext>
            </a:extLst>
          </p:cNvPr>
          <p:cNvSpPr/>
          <p:nvPr/>
        </p:nvSpPr>
        <p:spPr>
          <a:xfrm>
            <a:off x="5428830" y="3071777"/>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esquinas redondeadas 20">
            <a:extLst>
              <a:ext uri="{FF2B5EF4-FFF2-40B4-BE49-F238E27FC236}">
                <a16:creationId xmlns:a16="http://schemas.microsoft.com/office/drawing/2014/main" id="{730D5186-AAA0-4B88-B8D8-EE3CDF34C177}"/>
              </a:ext>
            </a:extLst>
          </p:cNvPr>
          <p:cNvSpPr/>
          <p:nvPr/>
        </p:nvSpPr>
        <p:spPr>
          <a:xfrm>
            <a:off x="6610489" y="2999238"/>
            <a:ext cx="5064370" cy="6765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*Municipio Inaugura adoquinado en la calle José María Velasco Ibarra.</a:t>
            </a:r>
          </a:p>
        </p:txBody>
      </p:sp>
      <p:sp>
        <p:nvSpPr>
          <p:cNvPr id="23" name="Rectángulo: esquinas redondeadas 22">
            <a:extLst>
              <a:ext uri="{FF2B5EF4-FFF2-40B4-BE49-F238E27FC236}">
                <a16:creationId xmlns:a16="http://schemas.microsoft.com/office/drawing/2014/main" id="{61907917-1432-4856-969D-A1F0A8558C83}"/>
              </a:ext>
            </a:extLst>
          </p:cNvPr>
          <p:cNvSpPr/>
          <p:nvPr/>
        </p:nvSpPr>
        <p:spPr>
          <a:xfrm>
            <a:off x="123705" y="4200138"/>
            <a:ext cx="5064370" cy="754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 alumbrado público para los recintos de la parroquia.</a:t>
            </a:r>
          </a:p>
        </p:txBody>
      </p:sp>
      <p:sp>
        <p:nvSpPr>
          <p:cNvPr id="25" name="Rectángulo: esquinas redondeadas 24">
            <a:extLst>
              <a:ext uri="{FF2B5EF4-FFF2-40B4-BE49-F238E27FC236}">
                <a16:creationId xmlns:a16="http://schemas.microsoft.com/office/drawing/2014/main" id="{F106140B-0111-4171-B689-EAA5171F7510}"/>
              </a:ext>
            </a:extLst>
          </p:cNvPr>
          <p:cNvSpPr/>
          <p:nvPr/>
        </p:nvSpPr>
        <p:spPr>
          <a:xfrm>
            <a:off x="6610489" y="4061155"/>
            <a:ext cx="5064370"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inauguró alumbrado público en los recintos de El Triunfo, vía San Vicente del Búa, en coordinación con la CNEL.</a:t>
            </a:r>
          </a:p>
        </p:txBody>
      </p:sp>
      <p:sp>
        <p:nvSpPr>
          <p:cNvPr id="27" name="Flecha: a la derecha 26">
            <a:extLst>
              <a:ext uri="{FF2B5EF4-FFF2-40B4-BE49-F238E27FC236}">
                <a16:creationId xmlns:a16="http://schemas.microsoft.com/office/drawing/2014/main" id="{00EE3597-6CC0-4EC5-97F0-538AD188EF9C}"/>
              </a:ext>
            </a:extLst>
          </p:cNvPr>
          <p:cNvSpPr/>
          <p:nvPr/>
        </p:nvSpPr>
        <p:spPr>
          <a:xfrm>
            <a:off x="5428830" y="4340424"/>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esquinas redondeadas 28">
            <a:extLst>
              <a:ext uri="{FF2B5EF4-FFF2-40B4-BE49-F238E27FC236}">
                <a16:creationId xmlns:a16="http://schemas.microsoft.com/office/drawing/2014/main" id="{1B7B9F9C-81FB-4AE5-A0B9-27DDFA4C2332}"/>
              </a:ext>
            </a:extLst>
          </p:cNvPr>
          <p:cNvSpPr/>
          <p:nvPr/>
        </p:nvSpPr>
        <p:spPr>
          <a:xfrm>
            <a:off x="130563" y="5254357"/>
            <a:ext cx="5064370"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r>
              <a:rPr lang="es-EC"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*Mejoramiento del Alcantarillado Sanitario y Pluvial</a:t>
            </a: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ángulo: esquinas redondeadas 30">
            <a:extLst>
              <a:ext uri="{FF2B5EF4-FFF2-40B4-BE49-F238E27FC236}">
                <a16:creationId xmlns:a16="http://schemas.microsoft.com/office/drawing/2014/main" id="{E13695F3-0DEC-450B-9D9A-16475B1A5CE6}"/>
              </a:ext>
            </a:extLst>
          </p:cNvPr>
          <p:cNvSpPr/>
          <p:nvPr/>
        </p:nvSpPr>
        <p:spPr>
          <a:xfrm>
            <a:off x="6646597" y="5254357"/>
            <a:ext cx="5064370" cy="1173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*Firma de convenio con la Junta de agua potable para coordinar acciones, entre otras que la Hidro succionadora intervenga para limpiar varias alcantarillas de la parroquia.</a:t>
            </a:r>
          </a:p>
        </p:txBody>
      </p:sp>
      <p:sp>
        <p:nvSpPr>
          <p:cNvPr id="33" name="Flecha: a la derecha 32">
            <a:extLst>
              <a:ext uri="{FF2B5EF4-FFF2-40B4-BE49-F238E27FC236}">
                <a16:creationId xmlns:a16="http://schemas.microsoft.com/office/drawing/2014/main" id="{F676C922-5E32-430F-AD31-3D6F3B69548F}"/>
              </a:ext>
            </a:extLst>
          </p:cNvPr>
          <p:cNvSpPr/>
          <p:nvPr/>
        </p:nvSpPr>
        <p:spPr>
          <a:xfrm>
            <a:off x="5428830" y="5435479"/>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5729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3" name="Rectángulo: esquinas redondeadas 2">
            <a:extLst>
              <a:ext uri="{FF2B5EF4-FFF2-40B4-BE49-F238E27FC236}">
                <a16:creationId xmlns:a16="http://schemas.microsoft.com/office/drawing/2014/main" id="{0C07081D-B09A-42DF-9F51-5934F3FC65E3}"/>
              </a:ext>
            </a:extLst>
          </p:cNvPr>
          <p:cNvSpPr/>
          <p:nvPr/>
        </p:nvSpPr>
        <p:spPr>
          <a:xfrm>
            <a:off x="150056" y="3450543"/>
            <a:ext cx="4700241"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y readecuación de espacios de recreación en la parroquia.</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lecha: a la derecha 8">
            <a:extLst>
              <a:ext uri="{FF2B5EF4-FFF2-40B4-BE49-F238E27FC236}">
                <a16:creationId xmlns:a16="http://schemas.microsoft.com/office/drawing/2014/main" id="{10FB1762-73CA-4798-85C9-0DC07685F08B}"/>
              </a:ext>
            </a:extLst>
          </p:cNvPr>
          <p:cNvSpPr/>
          <p:nvPr/>
        </p:nvSpPr>
        <p:spPr>
          <a:xfrm>
            <a:off x="4979861" y="3631665"/>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esquinas redondeadas 14">
            <a:extLst>
              <a:ext uri="{FF2B5EF4-FFF2-40B4-BE49-F238E27FC236}">
                <a16:creationId xmlns:a16="http://schemas.microsoft.com/office/drawing/2014/main" id="{EEC10CED-9789-4F10-BC18-3534B25E8372}"/>
              </a:ext>
            </a:extLst>
          </p:cNvPr>
          <p:cNvSpPr/>
          <p:nvPr/>
        </p:nvSpPr>
        <p:spPr>
          <a:xfrm>
            <a:off x="736209" y="264019"/>
            <a:ext cx="9428208" cy="7623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err="1">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a:t>
            </a: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 ASENTAMIENTOS HUMANOS, MOVILIDAD, ENERGIA Y TELECOMUNICACIONES.</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 </a:t>
            </a:r>
            <a:endParaRPr lang="es-EC" sz="2400" dirty="0">
              <a:solidFill>
                <a:schemeClr val="accent3"/>
              </a:solidFill>
              <a:latin typeface="Algerian" panose="04020705040A02060702" pitchFamily="82" charset="0"/>
            </a:endParaRPr>
          </a:p>
        </p:txBody>
      </p:sp>
      <p:sp>
        <p:nvSpPr>
          <p:cNvPr id="17" name="Rectángulo: esquinas redondeadas 16">
            <a:extLst>
              <a:ext uri="{FF2B5EF4-FFF2-40B4-BE49-F238E27FC236}">
                <a16:creationId xmlns:a16="http://schemas.microsoft.com/office/drawing/2014/main" id="{6E4B6C4B-56AB-4A47-8FA1-0DB694FC539E}"/>
              </a:ext>
            </a:extLst>
          </p:cNvPr>
          <p:cNvSpPr/>
          <p:nvPr/>
        </p:nvSpPr>
        <p:spPr>
          <a:xfrm>
            <a:off x="6050329" y="1135204"/>
            <a:ext cx="5991615" cy="5596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del parque Ecológico en el barrio 9 de Octubre.</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*Construcción como obra a cogestión de las veredas en el parque de la comuna San Pedro de Laurel.</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*Construcción como obra a cogestión del escenario y baños en la comuna San Vicente del Búa.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*Construcción de graderíos con techo y baños en la cancha de uso múltiple del recinto Los Laureles.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*Regeneración parque central de la parroquia (Segunda-Fase).</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*Regeneración Parque Central de la parroquia. (Contrato Complementario).</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*Construcción de aceras y bordillos en la Av. 16 de agosto desde la Unidad Educativa San Jacinto del Búa hasta la calle Vicente Rocafuerte.</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846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52573420-E68F-4A5D-ADE6-A4354B364D1F}"/>
              </a:ext>
            </a:extLst>
          </p:cNvPr>
          <p:cNvSpPr/>
          <p:nvPr/>
        </p:nvSpPr>
        <p:spPr>
          <a:xfrm>
            <a:off x="418157" y="2557671"/>
            <a:ext cx="4710434" cy="609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*Remodelación del Mercado Parroquial.</a:t>
            </a:r>
          </a:p>
        </p:txBody>
      </p:sp>
      <p:sp>
        <p:nvSpPr>
          <p:cNvPr id="7" name="Rectángulo: esquinas redondeadas 6">
            <a:extLst>
              <a:ext uri="{FF2B5EF4-FFF2-40B4-BE49-F238E27FC236}">
                <a16:creationId xmlns:a16="http://schemas.microsoft.com/office/drawing/2014/main" id="{7D2B67AC-03B6-45A8-91C0-66DC41E8856C}"/>
              </a:ext>
            </a:extLst>
          </p:cNvPr>
          <p:cNvSpPr/>
          <p:nvPr/>
        </p:nvSpPr>
        <p:spPr>
          <a:xfrm>
            <a:off x="418157" y="436297"/>
            <a:ext cx="9428208" cy="7623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a:t>
            </a:r>
            <a:r>
              <a:rPr lang="es-EC" sz="2400" b="1" dirty="0" err="1">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a:t>
            </a: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 ASENTAMIENTOS HUMANOS, MOVILIDAD, ENERGIA Y TELECOMUNICACIONES.</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 </a:t>
            </a:r>
            <a:endParaRPr lang="es-EC" sz="2400" dirty="0">
              <a:solidFill>
                <a:schemeClr val="accent3"/>
              </a:solidFill>
              <a:latin typeface="Algerian" panose="04020705040A02060702" pitchFamily="82" charset="0"/>
            </a:endParaRPr>
          </a:p>
        </p:txBody>
      </p:sp>
      <p:pic>
        <p:nvPicPr>
          <p:cNvPr id="8" name="Imagen 7">
            <a:extLst>
              <a:ext uri="{FF2B5EF4-FFF2-40B4-BE49-F238E27FC236}">
                <a16:creationId xmlns:a16="http://schemas.microsoft.com/office/drawing/2014/main" id="{822AECD2-9A91-47E9-B6BF-EFED47573695}"/>
              </a:ext>
            </a:extLst>
          </p:cNvPr>
          <p:cNvPicPr>
            <a:picLocks noChangeAspect="1"/>
          </p:cNvPicPr>
          <p:nvPr/>
        </p:nvPicPr>
        <p:blipFill>
          <a:blip r:embed="rId2"/>
          <a:stretch>
            <a:fillRect/>
          </a:stretch>
        </p:blipFill>
        <p:spPr>
          <a:xfrm>
            <a:off x="10360010" y="59994"/>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ángulo: esquinas redondeadas 9">
            <a:extLst>
              <a:ext uri="{FF2B5EF4-FFF2-40B4-BE49-F238E27FC236}">
                <a16:creationId xmlns:a16="http://schemas.microsoft.com/office/drawing/2014/main" id="{BD574DAD-4709-465F-9ECD-91D5AC3636FF}"/>
              </a:ext>
            </a:extLst>
          </p:cNvPr>
          <p:cNvSpPr/>
          <p:nvPr/>
        </p:nvSpPr>
        <p:spPr>
          <a:xfrm>
            <a:off x="6493565" y="1827789"/>
            <a:ext cx="5380383" cy="21081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*Ejecución del cuarto frio del mercado de la parroquia.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realizan actividades continuas de limpieza en el Mercado de la Parroquia interior y exterior del mismo.</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lecha: a la derecha 11">
            <a:extLst>
              <a:ext uri="{FF2B5EF4-FFF2-40B4-BE49-F238E27FC236}">
                <a16:creationId xmlns:a16="http://schemas.microsoft.com/office/drawing/2014/main" id="{47D73942-0A55-46E8-9A9E-7B8B099A9C1F}"/>
              </a:ext>
            </a:extLst>
          </p:cNvPr>
          <p:cNvSpPr/>
          <p:nvPr/>
        </p:nvSpPr>
        <p:spPr>
          <a:xfrm>
            <a:off x="5340626" y="2579855"/>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600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0" y="49416"/>
            <a:ext cx="10407087" cy="896012"/>
          </a:xfrm>
        </p:spPr>
        <p:txBody>
          <a:bodyPr/>
          <a:lstStyle/>
          <a:p>
            <a:pPr algn="ctr"/>
            <a:r>
              <a:rPr lang="es-EC" sz="24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PROYECTOS PRESUPUESTADOS Y EJECUTADOS EN EL COMPONENTE ASENTAMIENTOS HUMANOS, MOVILIDAD, ENERGIA Y TELECOMUNICACIONES.</a:t>
            </a:r>
            <a:br>
              <a:rPr lang="es-EC"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br>
            <a:endParaRPr lang="es-EC" sz="2400" dirty="0">
              <a:solidFill>
                <a:schemeClr val="accent3"/>
              </a:solidFill>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3">
            <a:extLst>
              <a:ext uri="{FF2B5EF4-FFF2-40B4-BE49-F238E27FC236}">
                <a16:creationId xmlns:a16="http://schemas.microsoft.com/office/drawing/2014/main" id="{3E461581-C09F-484C-AAA4-DB1FE4A1E282}"/>
              </a:ext>
            </a:extLst>
          </p:cNvPr>
          <p:cNvGraphicFramePr>
            <a:graphicFrameLocks noGrp="1"/>
          </p:cNvGraphicFramePr>
          <p:nvPr>
            <p:extLst>
              <p:ext uri="{D42A27DB-BD31-4B8C-83A1-F6EECF244321}">
                <p14:modId xmlns:p14="http://schemas.microsoft.com/office/powerpoint/2010/main" val="1441464690"/>
              </p:ext>
            </p:extLst>
          </p:nvPr>
        </p:nvGraphicFramePr>
        <p:xfrm>
          <a:off x="166047" y="1135204"/>
          <a:ext cx="11859905" cy="5654229"/>
        </p:xfrm>
        <a:graphic>
          <a:graphicData uri="http://schemas.openxmlformats.org/drawingml/2006/table">
            <a:tbl>
              <a:tblPr firstRow="1" firstCol="1" bandRow="1">
                <a:tableStyleId>{5C22544A-7EE6-4342-B048-85BDC9FD1C3A}</a:tableStyleId>
              </a:tblPr>
              <a:tblGrid>
                <a:gridCol w="4744919">
                  <a:extLst>
                    <a:ext uri="{9D8B030D-6E8A-4147-A177-3AD203B41FA5}">
                      <a16:colId xmlns:a16="http://schemas.microsoft.com/office/drawing/2014/main" val="826067092"/>
                    </a:ext>
                  </a:extLst>
                </a:gridCol>
                <a:gridCol w="2202741">
                  <a:extLst>
                    <a:ext uri="{9D8B030D-6E8A-4147-A177-3AD203B41FA5}">
                      <a16:colId xmlns:a16="http://schemas.microsoft.com/office/drawing/2014/main" val="1827430904"/>
                    </a:ext>
                  </a:extLst>
                </a:gridCol>
                <a:gridCol w="2631816">
                  <a:extLst>
                    <a:ext uri="{9D8B030D-6E8A-4147-A177-3AD203B41FA5}">
                      <a16:colId xmlns:a16="http://schemas.microsoft.com/office/drawing/2014/main" val="3034311267"/>
                    </a:ext>
                  </a:extLst>
                </a:gridCol>
                <a:gridCol w="2280429">
                  <a:extLst>
                    <a:ext uri="{9D8B030D-6E8A-4147-A177-3AD203B41FA5}">
                      <a16:colId xmlns:a16="http://schemas.microsoft.com/office/drawing/2014/main" val="1608353358"/>
                    </a:ext>
                  </a:extLst>
                </a:gridCol>
              </a:tblGrid>
              <a:tr h="1003140">
                <a:tc>
                  <a:txBody>
                    <a:bodyPr/>
                    <a:lstStyle/>
                    <a:p>
                      <a:pPr algn="just">
                        <a:lnSpc>
                          <a:spcPct val="107000"/>
                        </a:lnSpc>
                        <a:spcAft>
                          <a:spcPts val="800"/>
                        </a:spcAft>
                      </a:pPr>
                      <a:r>
                        <a:rPr lang="es-EC" sz="1800">
                          <a:effectLst/>
                        </a:rPr>
                        <a:t>PROYECTO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PLANIFICADO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EJECUTADO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 DE EJECUCIÓN POR PROYECTO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506839"/>
                  </a:ext>
                </a:extLst>
              </a:tr>
              <a:tr h="749077">
                <a:tc>
                  <a:txBody>
                    <a:bodyPr/>
                    <a:lstStyle/>
                    <a:p>
                      <a:pPr algn="just">
                        <a:lnSpc>
                          <a:spcPct val="107000"/>
                        </a:lnSpc>
                        <a:spcAft>
                          <a:spcPts val="800"/>
                        </a:spcAft>
                      </a:pPr>
                      <a:r>
                        <a:rPr lang="es-EC" sz="1800" dirty="0">
                          <a:effectLst/>
                        </a:rPr>
                        <a:t>REGENERACIÓN PARQUE CENTRAL DE LA PARROQUIA. (SEGUNDA FASE)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145.000,00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143.150,55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98.72 %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1334946"/>
                  </a:ext>
                </a:extLst>
              </a:tr>
              <a:tr h="1003140">
                <a:tc>
                  <a:txBody>
                    <a:bodyPr/>
                    <a:lstStyle/>
                    <a:p>
                      <a:pPr algn="just">
                        <a:lnSpc>
                          <a:spcPct val="107000"/>
                        </a:lnSpc>
                        <a:spcAft>
                          <a:spcPts val="800"/>
                        </a:spcAft>
                      </a:pPr>
                      <a:r>
                        <a:rPr lang="es-EC" sz="1800">
                          <a:effectLst/>
                        </a:rPr>
                        <a:t>ACERAS Y BORDILLOS, AV. 16 DE AGOSTO DESDE LA UNIDAD EDUCATIVA HASTA LA CALLE VICENTE ROCAFUERTE.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160.160,00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123.154,12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76.89 %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8505658"/>
                  </a:ext>
                </a:extLst>
              </a:tr>
              <a:tr h="749077">
                <a:tc>
                  <a:txBody>
                    <a:bodyPr/>
                    <a:lstStyle/>
                    <a:p>
                      <a:pPr algn="just">
                        <a:lnSpc>
                          <a:spcPct val="107000"/>
                        </a:lnSpc>
                        <a:spcAft>
                          <a:spcPts val="800"/>
                        </a:spcAft>
                      </a:pPr>
                      <a:r>
                        <a:rPr lang="es-EC" sz="1800" dirty="0">
                          <a:effectLst/>
                        </a:rPr>
                        <a:t>CONSTRUCCIÓN DEL CUARTO FRIO EN EL INTERIOR DEL MERCADO DE LA PARROQUIA.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14.200,00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14.175,95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99.83 %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440926"/>
                  </a:ext>
                </a:extLst>
              </a:tr>
              <a:tr h="749077">
                <a:tc>
                  <a:txBody>
                    <a:bodyPr/>
                    <a:lstStyle/>
                    <a:p>
                      <a:pPr algn="just">
                        <a:lnSpc>
                          <a:spcPct val="107000"/>
                        </a:lnSpc>
                        <a:spcAft>
                          <a:spcPts val="800"/>
                        </a:spcAft>
                      </a:pPr>
                      <a:r>
                        <a:rPr lang="es-EC" sz="1800">
                          <a:effectLst/>
                        </a:rPr>
                        <a:t>CONTRATO COMPLEMENTARIO REGENERACIÓN DEL PARQUE CENTRAL DE LA PARROQUIA.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18.399,55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0.00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0.00 %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0570386"/>
                  </a:ext>
                </a:extLst>
              </a:tr>
              <a:tr h="495016">
                <a:tc>
                  <a:txBody>
                    <a:bodyPr/>
                    <a:lstStyle/>
                    <a:p>
                      <a:pPr algn="just">
                        <a:lnSpc>
                          <a:spcPct val="107000"/>
                        </a:lnSpc>
                        <a:spcAft>
                          <a:spcPts val="800"/>
                        </a:spcAft>
                      </a:pPr>
                      <a:r>
                        <a:rPr lang="es-EC" sz="1800">
                          <a:effectLst/>
                        </a:rPr>
                        <a:t>OBRAS A COGESTIÓN DE LA PARROQUIA.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20.729,75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20.115,49</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97.04 %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4625867"/>
                  </a:ext>
                </a:extLst>
              </a:tr>
              <a:tr h="626911">
                <a:tc>
                  <a:txBody>
                    <a:bodyPr/>
                    <a:lstStyle/>
                    <a:p>
                      <a:pPr algn="just">
                        <a:lnSpc>
                          <a:spcPct val="107000"/>
                        </a:lnSpc>
                        <a:spcAft>
                          <a:spcPts val="800"/>
                        </a:spcAft>
                      </a:pPr>
                      <a:r>
                        <a:rPr lang="es-EC" sz="1800" dirty="0">
                          <a:effectLst/>
                        </a:rPr>
                        <a:t>TOTAL</a:t>
                      </a:r>
                    </a:p>
                    <a:p>
                      <a:pPr algn="just">
                        <a:lnSpc>
                          <a:spcPct val="107000"/>
                        </a:lnSpc>
                        <a:spcAft>
                          <a:spcPts val="800"/>
                        </a:spcAft>
                      </a:pPr>
                      <a:r>
                        <a:rPr lang="es-EC"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358.489,30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300.596,11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83.85 %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931602"/>
                  </a:ext>
                </a:extLst>
              </a:tr>
            </a:tbl>
          </a:graphicData>
        </a:graphic>
      </p:graphicFrame>
    </p:spTree>
    <p:extLst>
      <p:ext uri="{BB962C8B-B14F-4D97-AF65-F5344CB8AC3E}">
        <p14:creationId xmlns:p14="http://schemas.microsoft.com/office/powerpoint/2010/main" val="26680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8354"/>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8" name="CuadroTexto 17">
            <a:extLst>
              <a:ext uri="{FF2B5EF4-FFF2-40B4-BE49-F238E27FC236}">
                <a16:creationId xmlns:a16="http://schemas.microsoft.com/office/drawing/2014/main" id="{228B2BD8-0E86-41AB-B32A-58D511953117}"/>
              </a:ext>
            </a:extLst>
          </p:cNvPr>
          <p:cNvSpPr txBox="1"/>
          <p:nvPr/>
        </p:nvSpPr>
        <p:spPr>
          <a:xfrm>
            <a:off x="430696" y="590884"/>
            <a:ext cx="9607825" cy="865173"/>
          </a:xfrm>
          <a:prstGeom prst="rect">
            <a:avLst/>
          </a:prstGeom>
          <a:noFill/>
        </p:spPr>
        <p:txBody>
          <a:bodyPr wrap="square">
            <a:spAutoFit/>
          </a:bodyPr>
          <a:lstStyle/>
          <a:p>
            <a:pPr algn="ctr">
              <a:lnSpc>
                <a:spcPct val="107000"/>
              </a:lnSpc>
              <a:spcAft>
                <a:spcPts val="800"/>
              </a:spcAft>
            </a:pPr>
            <a:r>
              <a:rPr lang="es-EC" sz="24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RESUMEN COMPONENTE ASENTAMIENTOS HUMANOS. MOVILIDAD, ENERGIA Y TELECOMUNICACIONES.</a:t>
            </a:r>
            <a:endParaRPr lang="es-EC"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8BD173F7-7DD3-4A0B-942C-6162D90963A4}"/>
              </a:ext>
            </a:extLst>
          </p:cNvPr>
          <p:cNvGraphicFramePr>
            <a:graphicFrameLocks noGrp="1"/>
          </p:cNvGraphicFramePr>
          <p:nvPr>
            <p:extLst>
              <p:ext uri="{D42A27DB-BD31-4B8C-83A1-F6EECF244321}">
                <p14:modId xmlns:p14="http://schemas.microsoft.com/office/powerpoint/2010/main" val="1387261290"/>
              </p:ext>
            </p:extLst>
          </p:nvPr>
        </p:nvGraphicFramePr>
        <p:xfrm>
          <a:off x="430696" y="1710277"/>
          <a:ext cx="11323981" cy="1442276"/>
        </p:xfrm>
        <a:graphic>
          <a:graphicData uri="http://schemas.openxmlformats.org/drawingml/2006/table">
            <a:tbl>
              <a:tblPr firstRow="1" firstCol="1" bandRow="1">
                <a:tableStyleId>{5C22544A-7EE6-4342-B048-85BDC9FD1C3A}</a:tableStyleId>
              </a:tblPr>
              <a:tblGrid>
                <a:gridCol w="5269430">
                  <a:extLst>
                    <a:ext uri="{9D8B030D-6E8A-4147-A177-3AD203B41FA5}">
                      <a16:colId xmlns:a16="http://schemas.microsoft.com/office/drawing/2014/main" val="2203523400"/>
                    </a:ext>
                  </a:extLst>
                </a:gridCol>
                <a:gridCol w="2235959">
                  <a:extLst>
                    <a:ext uri="{9D8B030D-6E8A-4147-A177-3AD203B41FA5}">
                      <a16:colId xmlns:a16="http://schemas.microsoft.com/office/drawing/2014/main" val="309326253"/>
                    </a:ext>
                  </a:extLst>
                </a:gridCol>
                <a:gridCol w="1909296">
                  <a:extLst>
                    <a:ext uri="{9D8B030D-6E8A-4147-A177-3AD203B41FA5}">
                      <a16:colId xmlns:a16="http://schemas.microsoft.com/office/drawing/2014/main" val="3097476975"/>
                    </a:ext>
                  </a:extLst>
                </a:gridCol>
                <a:gridCol w="1909296">
                  <a:extLst>
                    <a:ext uri="{9D8B030D-6E8A-4147-A177-3AD203B41FA5}">
                      <a16:colId xmlns:a16="http://schemas.microsoft.com/office/drawing/2014/main" val="3677622170"/>
                    </a:ext>
                  </a:extLst>
                </a:gridCol>
              </a:tblGrid>
              <a:tr h="577025">
                <a:tc>
                  <a:txBody>
                    <a:bodyPr/>
                    <a:lstStyle/>
                    <a:p>
                      <a:pPr algn="just">
                        <a:lnSpc>
                          <a:spcPct val="107000"/>
                        </a:lnSpc>
                        <a:spcAft>
                          <a:spcPts val="800"/>
                        </a:spcAft>
                      </a:pPr>
                      <a:r>
                        <a:rPr lang="es-EC" sz="1800" dirty="0">
                          <a:effectLst/>
                        </a:rPr>
                        <a:t>COMPONENTE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PLANIFICADO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EJECUTADO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 DE EJECUCIÓN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908706"/>
                  </a:ext>
                </a:extLst>
              </a:tr>
              <a:tr h="577025">
                <a:tc>
                  <a:txBody>
                    <a:bodyPr/>
                    <a:lstStyle/>
                    <a:p>
                      <a:pPr algn="just">
                        <a:lnSpc>
                          <a:spcPct val="107000"/>
                        </a:lnSpc>
                        <a:spcAft>
                          <a:spcPts val="800"/>
                        </a:spcAft>
                      </a:pPr>
                      <a:r>
                        <a:rPr lang="es-EC" sz="1800" dirty="0">
                          <a:effectLst/>
                        </a:rPr>
                        <a:t>COMPONENTE ASENTAMIENTOS HUMANOS. MOVILIDAD, ENERGIA Y TELECOMUNICACIONES.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358.489,30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300.596,11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 83.55 %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2745179"/>
                  </a:ext>
                </a:extLst>
              </a:tr>
            </a:tbl>
          </a:graphicData>
        </a:graphic>
      </p:graphicFrame>
      <p:sp>
        <p:nvSpPr>
          <p:cNvPr id="10" name="CuadroTexto 9">
            <a:extLst>
              <a:ext uri="{FF2B5EF4-FFF2-40B4-BE49-F238E27FC236}">
                <a16:creationId xmlns:a16="http://schemas.microsoft.com/office/drawing/2014/main" id="{6700BEF3-5CDA-4EEF-A90E-8ADE8D3F2EC2}"/>
              </a:ext>
            </a:extLst>
          </p:cNvPr>
          <p:cNvSpPr txBox="1"/>
          <p:nvPr/>
        </p:nvSpPr>
        <p:spPr>
          <a:xfrm>
            <a:off x="1838739" y="3241224"/>
            <a:ext cx="7467600" cy="470000"/>
          </a:xfrm>
          <a:prstGeom prst="rect">
            <a:avLst/>
          </a:prstGeom>
          <a:noFill/>
        </p:spPr>
        <p:txBody>
          <a:bodyPr wrap="square">
            <a:spAutoFit/>
          </a:bodyPr>
          <a:lstStyle/>
          <a:p>
            <a:pPr algn="ctr">
              <a:lnSpc>
                <a:spcPct val="107000"/>
              </a:lnSpc>
              <a:spcAft>
                <a:spcPts val="800"/>
              </a:spcAft>
            </a:pPr>
            <a:r>
              <a:rPr lang="es-EC" sz="24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OTROS GASTOS RELACIONADOS</a:t>
            </a:r>
            <a:endParaRPr lang="es-EC"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18D69D0C-804A-4400-86A3-560BC9EAC51E}"/>
              </a:ext>
            </a:extLst>
          </p:cNvPr>
          <p:cNvGraphicFramePr>
            <a:graphicFrameLocks noGrp="1"/>
          </p:cNvGraphicFramePr>
          <p:nvPr>
            <p:extLst>
              <p:ext uri="{D42A27DB-BD31-4B8C-83A1-F6EECF244321}">
                <p14:modId xmlns:p14="http://schemas.microsoft.com/office/powerpoint/2010/main" val="3720419267"/>
              </p:ext>
            </p:extLst>
          </p:nvPr>
        </p:nvGraphicFramePr>
        <p:xfrm>
          <a:off x="175591" y="3659731"/>
          <a:ext cx="11834190" cy="3113596"/>
        </p:xfrm>
        <a:graphic>
          <a:graphicData uri="http://schemas.openxmlformats.org/drawingml/2006/table">
            <a:tbl>
              <a:tblPr firstRow="1" firstCol="1" bandRow="1">
                <a:tableStyleId>{5C22544A-7EE6-4342-B048-85BDC9FD1C3A}</a:tableStyleId>
              </a:tblPr>
              <a:tblGrid>
                <a:gridCol w="3869633">
                  <a:extLst>
                    <a:ext uri="{9D8B030D-6E8A-4147-A177-3AD203B41FA5}">
                      <a16:colId xmlns:a16="http://schemas.microsoft.com/office/drawing/2014/main" val="1387227976"/>
                    </a:ext>
                  </a:extLst>
                </a:gridCol>
                <a:gridCol w="1855305">
                  <a:extLst>
                    <a:ext uri="{9D8B030D-6E8A-4147-A177-3AD203B41FA5}">
                      <a16:colId xmlns:a16="http://schemas.microsoft.com/office/drawing/2014/main" val="238312254"/>
                    </a:ext>
                  </a:extLst>
                </a:gridCol>
                <a:gridCol w="1709530">
                  <a:extLst>
                    <a:ext uri="{9D8B030D-6E8A-4147-A177-3AD203B41FA5}">
                      <a16:colId xmlns:a16="http://schemas.microsoft.com/office/drawing/2014/main" val="1641826942"/>
                    </a:ext>
                  </a:extLst>
                </a:gridCol>
                <a:gridCol w="1470991">
                  <a:extLst>
                    <a:ext uri="{9D8B030D-6E8A-4147-A177-3AD203B41FA5}">
                      <a16:colId xmlns:a16="http://schemas.microsoft.com/office/drawing/2014/main" val="3082730286"/>
                    </a:ext>
                  </a:extLst>
                </a:gridCol>
                <a:gridCol w="2928731">
                  <a:extLst>
                    <a:ext uri="{9D8B030D-6E8A-4147-A177-3AD203B41FA5}">
                      <a16:colId xmlns:a16="http://schemas.microsoft.com/office/drawing/2014/main" val="4154342739"/>
                    </a:ext>
                  </a:extLst>
                </a:gridCol>
              </a:tblGrid>
              <a:tr h="530255">
                <a:tc>
                  <a:txBody>
                    <a:bodyPr/>
                    <a:lstStyle/>
                    <a:p>
                      <a:pPr algn="just">
                        <a:lnSpc>
                          <a:spcPct val="107000"/>
                        </a:lnSpc>
                        <a:spcAft>
                          <a:spcPts val="800"/>
                        </a:spcAft>
                      </a:pPr>
                      <a:r>
                        <a:rPr lang="es-EC" sz="1800">
                          <a:effectLst/>
                        </a:rPr>
                        <a:t>DESCRIPCIÓN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PLANIFICADO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PRESUPESTO EJECUTADO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 DE EJECUCIÓN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200">
                          <a:effectLst/>
                        </a:rPr>
                        <a:t>OBSERVACIONES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3500364"/>
                  </a:ext>
                </a:extLst>
              </a:tr>
              <a:tr h="796432">
                <a:tc>
                  <a:txBody>
                    <a:bodyPr/>
                    <a:lstStyle/>
                    <a:p>
                      <a:pPr algn="just">
                        <a:lnSpc>
                          <a:spcPct val="107000"/>
                        </a:lnSpc>
                        <a:spcAft>
                          <a:spcPts val="800"/>
                        </a:spcAft>
                      </a:pPr>
                      <a:r>
                        <a:rPr lang="es-EC" sz="1800" dirty="0">
                          <a:effectLst/>
                        </a:rPr>
                        <a:t>MANTENIMIENTO, REPARACIÓN, SEGUROS, MAQUINARIAS.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64.492,13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47.991,17</a:t>
                      </a:r>
                    </a:p>
                    <a:p>
                      <a:pPr algn="ctr">
                        <a:lnSpc>
                          <a:spcPct val="107000"/>
                        </a:lnSpc>
                        <a:spcAft>
                          <a:spcPts val="800"/>
                        </a:spcAft>
                      </a:pPr>
                      <a:r>
                        <a:rPr lang="es-EC" sz="1800" dirty="0">
                          <a:effectLst/>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69.40 %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400" dirty="0">
                          <a:effectLst/>
                        </a:rPr>
                        <a:t> Sr. José Mena </a:t>
                      </a:r>
                      <a:r>
                        <a:rPr lang="es-EC" sz="1400" dirty="0" err="1">
                          <a:effectLst/>
                        </a:rPr>
                        <a:t>Mena</a:t>
                      </a:r>
                      <a:r>
                        <a:rPr lang="es-EC" sz="1400" dirty="0">
                          <a:effectLst/>
                        </a:rPr>
                        <a:t> – 23547.23 </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Sr. Renato Zambrano García – 24443.94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0225265"/>
                  </a:ext>
                </a:extLst>
              </a:tr>
              <a:tr h="1074550">
                <a:tc>
                  <a:txBody>
                    <a:bodyPr/>
                    <a:lstStyle/>
                    <a:p>
                      <a:pPr algn="just">
                        <a:lnSpc>
                          <a:spcPct val="107000"/>
                        </a:lnSpc>
                        <a:spcAft>
                          <a:spcPts val="800"/>
                        </a:spcAft>
                      </a:pPr>
                      <a:r>
                        <a:rPr lang="es-EC" sz="1800" dirty="0">
                          <a:effectLst/>
                        </a:rPr>
                        <a:t>REMUNERACIONES, BENEFICIOS SOCIALES Y UNIFORMES DEL PERSONAL QUE CONDUCE LAS MAQUINARIAS.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21.235,07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21.157,40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30.60 %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137986"/>
                  </a:ext>
                </a:extLst>
              </a:tr>
              <a:tr h="258285">
                <a:tc>
                  <a:txBody>
                    <a:bodyPr/>
                    <a:lstStyle/>
                    <a:p>
                      <a:pPr algn="just">
                        <a:lnSpc>
                          <a:spcPct val="107000"/>
                        </a:lnSpc>
                        <a:spcAft>
                          <a:spcPts val="800"/>
                        </a:spcAft>
                      </a:pPr>
                      <a:r>
                        <a:rPr lang="es-EC" sz="1800">
                          <a:effectLst/>
                        </a:rPr>
                        <a:t>TOTAL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85.727,20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69.148,57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100 %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4224719"/>
                  </a:ext>
                </a:extLst>
              </a:tr>
            </a:tbl>
          </a:graphicData>
        </a:graphic>
      </p:graphicFrame>
    </p:spTree>
    <p:extLst>
      <p:ext uri="{BB962C8B-B14F-4D97-AF65-F5344CB8AC3E}">
        <p14:creationId xmlns:p14="http://schemas.microsoft.com/office/powerpoint/2010/main" val="35026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8354"/>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8" name="CuadroTexto 17">
            <a:extLst>
              <a:ext uri="{FF2B5EF4-FFF2-40B4-BE49-F238E27FC236}">
                <a16:creationId xmlns:a16="http://schemas.microsoft.com/office/drawing/2014/main" id="{228B2BD8-0E86-41AB-B32A-58D511953117}"/>
              </a:ext>
            </a:extLst>
          </p:cNvPr>
          <p:cNvSpPr txBox="1"/>
          <p:nvPr/>
        </p:nvSpPr>
        <p:spPr>
          <a:xfrm>
            <a:off x="384314" y="248645"/>
            <a:ext cx="9607825" cy="375552"/>
          </a:xfrm>
          <a:prstGeom prst="rect">
            <a:avLst/>
          </a:prstGeom>
          <a:noFill/>
        </p:spPr>
        <p:txBody>
          <a:bodyPr wrap="square">
            <a:spAutoFit/>
          </a:bodyPr>
          <a:lstStyle/>
          <a:p>
            <a:pPr algn="ctr">
              <a:lnSpc>
                <a:spcPct val="107000"/>
              </a:lnSpc>
              <a:spcAft>
                <a:spcPts val="800"/>
              </a:spcAft>
            </a:pPr>
            <a:r>
              <a:rPr lang="es-EC" sz="1800" b="1"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RESUMEN PROYECTOS Y OTROS GASTOS RELACIONADOS AL COMPONENTE</a:t>
            </a:r>
            <a:endParaRPr lang="es-EC" sz="18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D9770FE6-2277-4805-AE8F-E1BA62B6363D}"/>
              </a:ext>
            </a:extLst>
          </p:cNvPr>
          <p:cNvGraphicFramePr>
            <a:graphicFrameLocks noGrp="1"/>
          </p:cNvGraphicFramePr>
          <p:nvPr>
            <p:extLst>
              <p:ext uri="{D42A27DB-BD31-4B8C-83A1-F6EECF244321}">
                <p14:modId xmlns:p14="http://schemas.microsoft.com/office/powerpoint/2010/main" val="305955267"/>
              </p:ext>
            </p:extLst>
          </p:nvPr>
        </p:nvGraphicFramePr>
        <p:xfrm>
          <a:off x="119269" y="1159076"/>
          <a:ext cx="10283688" cy="2354938"/>
        </p:xfrm>
        <a:graphic>
          <a:graphicData uri="http://schemas.openxmlformats.org/drawingml/2006/table">
            <a:tbl>
              <a:tblPr firstRow="1" firstCol="1" bandRow="1">
                <a:tableStyleId>{5C22544A-7EE6-4342-B048-85BDC9FD1C3A}</a:tableStyleId>
              </a:tblPr>
              <a:tblGrid>
                <a:gridCol w="5142297">
                  <a:extLst>
                    <a:ext uri="{9D8B030D-6E8A-4147-A177-3AD203B41FA5}">
                      <a16:colId xmlns:a16="http://schemas.microsoft.com/office/drawing/2014/main" val="2592041166"/>
                    </a:ext>
                  </a:extLst>
                </a:gridCol>
                <a:gridCol w="1927795">
                  <a:extLst>
                    <a:ext uri="{9D8B030D-6E8A-4147-A177-3AD203B41FA5}">
                      <a16:colId xmlns:a16="http://schemas.microsoft.com/office/drawing/2014/main" val="1215603502"/>
                    </a:ext>
                  </a:extLst>
                </a:gridCol>
                <a:gridCol w="1799940">
                  <a:extLst>
                    <a:ext uri="{9D8B030D-6E8A-4147-A177-3AD203B41FA5}">
                      <a16:colId xmlns:a16="http://schemas.microsoft.com/office/drawing/2014/main" val="3118379296"/>
                    </a:ext>
                  </a:extLst>
                </a:gridCol>
                <a:gridCol w="1413656">
                  <a:extLst>
                    <a:ext uri="{9D8B030D-6E8A-4147-A177-3AD203B41FA5}">
                      <a16:colId xmlns:a16="http://schemas.microsoft.com/office/drawing/2014/main" val="2800612083"/>
                    </a:ext>
                  </a:extLst>
                </a:gridCol>
              </a:tblGrid>
              <a:tr h="380803">
                <a:tc>
                  <a:txBody>
                    <a:bodyPr/>
                    <a:lstStyle/>
                    <a:p>
                      <a:pPr algn="ctr">
                        <a:lnSpc>
                          <a:spcPct val="107000"/>
                        </a:lnSpc>
                        <a:spcAft>
                          <a:spcPts val="800"/>
                        </a:spcAft>
                      </a:pPr>
                      <a:r>
                        <a:rPr lang="es-EC" sz="1600" dirty="0">
                          <a:effectLst/>
                        </a:rPr>
                        <a:t>DESCRIPCIÓN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dirty="0">
                          <a:effectLst/>
                        </a:rPr>
                        <a:t>PRESUPUESTO PLANIFICADO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dirty="0">
                          <a:effectLst/>
                        </a:rPr>
                        <a:t>PRESUPUESTO EJECUTADO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dirty="0">
                          <a:effectLst/>
                        </a:rPr>
                        <a:t>% DE EJECUCIÓN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451787"/>
                  </a:ext>
                </a:extLst>
              </a:tr>
              <a:tr h="576245">
                <a:tc>
                  <a:txBody>
                    <a:bodyPr/>
                    <a:lstStyle/>
                    <a:p>
                      <a:pPr algn="just">
                        <a:lnSpc>
                          <a:spcPct val="107000"/>
                        </a:lnSpc>
                        <a:spcAft>
                          <a:spcPts val="800"/>
                        </a:spcAft>
                      </a:pPr>
                      <a:r>
                        <a:rPr lang="es-EC" sz="1400" dirty="0">
                          <a:effectLst/>
                        </a:rPr>
                        <a:t>PROYECTOS DEL COMPONENTE ASENTAMIENTOS HUMANOS, MOVILIDAD, ENERGÍA Y TELECOMUNICACIONES.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358489.30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300956.11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81.31 %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6273875"/>
                  </a:ext>
                </a:extLst>
              </a:tr>
              <a:tr h="380803">
                <a:tc>
                  <a:txBody>
                    <a:bodyPr/>
                    <a:lstStyle/>
                    <a:p>
                      <a:pPr algn="just">
                        <a:lnSpc>
                          <a:spcPct val="107000"/>
                        </a:lnSpc>
                        <a:spcAft>
                          <a:spcPts val="800"/>
                        </a:spcAft>
                      </a:pPr>
                      <a:r>
                        <a:rPr lang="es-EC" sz="1400" dirty="0">
                          <a:effectLst/>
                        </a:rPr>
                        <a:t>MANTENIMIENTO, REPARACIÓN, SEGUROS, MAQUINARIAS.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64492.13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47991.17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12.97 %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4634466"/>
                  </a:ext>
                </a:extLst>
              </a:tr>
              <a:tr h="576245">
                <a:tc>
                  <a:txBody>
                    <a:bodyPr/>
                    <a:lstStyle/>
                    <a:p>
                      <a:pPr algn="just">
                        <a:lnSpc>
                          <a:spcPct val="107000"/>
                        </a:lnSpc>
                        <a:spcAft>
                          <a:spcPts val="800"/>
                        </a:spcAft>
                      </a:pPr>
                      <a:r>
                        <a:rPr lang="es-EC" sz="1400" dirty="0">
                          <a:effectLst/>
                        </a:rPr>
                        <a:t>REMUNERACIONES, BENEFICIOS SOCIALES Y UNIFORMES DEL PERSONAL QUE CONDUCE LAS MAQUINARIAS.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21235.07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21157.40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5.72 %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962507"/>
                  </a:ext>
                </a:extLst>
              </a:tr>
              <a:tr h="185487">
                <a:tc>
                  <a:txBody>
                    <a:bodyPr/>
                    <a:lstStyle/>
                    <a:p>
                      <a:pPr algn="ctr">
                        <a:lnSpc>
                          <a:spcPct val="107000"/>
                        </a:lnSpc>
                        <a:spcAft>
                          <a:spcPts val="800"/>
                        </a:spcAft>
                      </a:pPr>
                      <a:r>
                        <a:rPr lang="es-EC" sz="1400">
                          <a:effectLst/>
                        </a:rPr>
                        <a:t>TOTAL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444216.50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370104.68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100 %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5429649"/>
                  </a:ext>
                </a:extLst>
              </a:tr>
            </a:tbl>
          </a:graphicData>
        </a:graphic>
      </p:graphicFrame>
      <p:graphicFrame>
        <p:nvGraphicFramePr>
          <p:cNvPr id="11" name="Gráfico 10">
            <a:extLst>
              <a:ext uri="{FF2B5EF4-FFF2-40B4-BE49-F238E27FC236}">
                <a16:creationId xmlns:a16="http://schemas.microsoft.com/office/drawing/2014/main" id="{8F2B0FDE-A5D8-4198-A997-7E1308548DF6}"/>
              </a:ext>
            </a:extLst>
          </p:cNvPr>
          <p:cNvGraphicFramePr/>
          <p:nvPr>
            <p:extLst>
              <p:ext uri="{D42A27DB-BD31-4B8C-83A1-F6EECF244321}">
                <p14:modId xmlns:p14="http://schemas.microsoft.com/office/powerpoint/2010/main" val="2775701102"/>
              </p:ext>
            </p:extLst>
          </p:nvPr>
        </p:nvGraphicFramePr>
        <p:xfrm>
          <a:off x="2470716" y="3428636"/>
          <a:ext cx="6752798" cy="34293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0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CUARTO FRÍO </a:t>
            </a:r>
            <a:endParaRPr lang="es-EC" sz="2000"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ángulo: esquinas redondeadas 16">
            <a:extLst>
              <a:ext uri="{FF2B5EF4-FFF2-40B4-BE49-F238E27FC236}">
                <a16:creationId xmlns:a16="http://schemas.microsoft.com/office/drawing/2014/main" id="{0597AD72-4CE6-4753-9CC3-68B9AAE3C42C}"/>
              </a:ext>
            </a:extLst>
          </p:cNvPr>
          <p:cNvSpPr/>
          <p:nvPr/>
        </p:nvSpPr>
        <p:spPr>
          <a:xfrm>
            <a:off x="918845" y="3016160"/>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ACERAS Y BORDILLOS </a:t>
            </a:r>
            <a:endParaRPr lang="es-EC" sz="2000" dirty="0">
              <a:solidFill>
                <a:schemeClr val="accent3">
                  <a:lumMod val="75000"/>
                </a:schemeClr>
              </a:solidFill>
              <a:latin typeface="Algerian" panose="04020705040A02060702" pitchFamily="82" charset="0"/>
            </a:endParaRPr>
          </a:p>
        </p:txBody>
      </p:sp>
      <p:pic>
        <p:nvPicPr>
          <p:cNvPr id="6" name="Imagen 5">
            <a:extLst>
              <a:ext uri="{FF2B5EF4-FFF2-40B4-BE49-F238E27FC236}">
                <a16:creationId xmlns:a16="http://schemas.microsoft.com/office/drawing/2014/main" id="{CA822390-A82E-445B-ADB1-01FA3D2E60E8}"/>
              </a:ext>
            </a:extLst>
          </p:cNvPr>
          <p:cNvPicPr>
            <a:picLocks noChangeAspect="1"/>
          </p:cNvPicPr>
          <p:nvPr/>
        </p:nvPicPr>
        <p:blipFill>
          <a:blip r:embed="rId3"/>
          <a:stretch>
            <a:fillRect/>
          </a:stretch>
        </p:blipFill>
        <p:spPr>
          <a:xfrm>
            <a:off x="918845" y="717453"/>
            <a:ext cx="2962605" cy="2221954"/>
          </a:xfrm>
          <a:prstGeom prst="rect">
            <a:avLst/>
          </a:prstGeom>
        </p:spPr>
      </p:pic>
      <p:pic>
        <p:nvPicPr>
          <p:cNvPr id="12" name="Imagen 11">
            <a:extLst>
              <a:ext uri="{FF2B5EF4-FFF2-40B4-BE49-F238E27FC236}">
                <a16:creationId xmlns:a16="http://schemas.microsoft.com/office/drawing/2014/main" id="{DE704933-10DA-4F6E-83E9-0DAD2CCBCF9A}"/>
              </a:ext>
            </a:extLst>
          </p:cNvPr>
          <p:cNvPicPr>
            <a:picLocks noChangeAspect="1"/>
          </p:cNvPicPr>
          <p:nvPr/>
        </p:nvPicPr>
        <p:blipFill>
          <a:blip r:embed="rId4"/>
          <a:stretch>
            <a:fillRect/>
          </a:stretch>
        </p:blipFill>
        <p:spPr>
          <a:xfrm>
            <a:off x="4048771" y="718713"/>
            <a:ext cx="2789242" cy="2220694"/>
          </a:xfrm>
          <a:prstGeom prst="rect">
            <a:avLst/>
          </a:prstGeom>
        </p:spPr>
      </p:pic>
      <p:pic>
        <p:nvPicPr>
          <p:cNvPr id="15" name="Imagen 14">
            <a:extLst>
              <a:ext uri="{FF2B5EF4-FFF2-40B4-BE49-F238E27FC236}">
                <a16:creationId xmlns:a16="http://schemas.microsoft.com/office/drawing/2014/main" id="{C52361B0-DC2F-489F-B419-E3E905F0D78B}"/>
              </a:ext>
            </a:extLst>
          </p:cNvPr>
          <p:cNvPicPr>
            <a:picLocks noChangeAspect="1"/>
          </p:cNvPicPr>
          <p:nvPr/>
        </p:nvPicPr>
        <p:blipFill>
          <a:blip r:embed="rId5"/>
          <a:stretch>
            <a:fillRect/>
          </a:stretch>
        </p:blipFill>
        <p:spPr>
          <a:xfrm>
            <a:off x="6915930" y="717452"/>
            <a:ext cx="2789243" cy="2220693"/>
          </a:xfrm>
          <a:prstGeom prst="rect">
            <a:avLst/>
          </a:prstGeom>
        </p:spPr>
      </p:pic>
      <p:pic>
        <p:nvPicPr>
          <p:cNvPr id="19" name="Imagen 18">
            <a:extLst>
              <a:ext uri="{FF2B5EF4-FFF2-40B4-BE49-F238E27FC236}">
                <a16:creationId xmlns:a16="http://schemas.microsoft.com/office/drawing/2014/main" id="{9050FF01-A599-44CD-A353-3797F8123D5B}"/>
              </a:ext>
            </a:extLst>
          </p:cNvPr>
          <p:cNvPicPr>
            <a:picLocks noChangeAspect="1"/>
          </p:cNvPicPr>
          <p:nvPr/>
        </p:nvPicPr>
        <p:blipFill>
          <a:blip r:embed="rId6"/>
          <a:stretch>
            <a:fillRect/>
          </a:stretch>
        </p:blipFill>
        <p:spPr>
          <a:xfrm>
            <a:off x="1308042" y="3631232"/>
            <a:ext cx="2573408" cy="2912280"/>
          </a:xfrm>
          <a:prstGeom prst="rect">
            <a:avLst/>
          </a:prstGeom>
        </p:spPr>
      </p:pic>
      <p:pic>
        <p:nvPicPr>
          <p:cNvPr id="22" name="Imagen 21">
            <a:extLst>
              <a:ext uri="{FF2B5EF4-FFF2-40B4-BE49-F238E27FC236}">
                <a16:creationId xmlns:a16="http://schemas.microsoft.com/office/drawing/2014/main" id="{02A5BA11-CB01-4653-9913-B292B95E4EA9}"/>
              </a:ext>
            </a:extLst>
          </p:cNvPr>
          <p:cNvPicPr>
            <a:picLocks noChangeAspect="1"/>
          </p:cNvPicPr>
          <p:nvPr/>
        </p:nvPicPr>
        <p:blipFill>
          <a:blip r:embed="rId7"/>
          <a:stretch>
            <a:fillRect/>
          </a:stretch>
        </p:blipFill>
        <p:spPr>
          <a:xfrm>
            <a:off x="4048770" y="3634587"/>
            <a:ext cx="2867159" cy="2908925"/>
          </a:xfrm>
          <a:prstGeom prst="rect">
            <a:avLst/>
          </a:prstGeom>
        </p:spPr>
      </p:pic>
      <p:pic>
        <p:nvPicPr>
          <p:cNvPr id="24" name="Imagen 23">
            <a:extLst>
              <a:ext uri="{FF2B5EF4-FFF2-40B4-BE49-F238E27FC236}">
                <a16:creationId xmlns:a16="http://schemas.microsoft.com/office/drawing/2014/main" id="{6D856B41-9874-42A3-88E4-B6BBC4CC44BF}"/>
              </a:ext>
            </a:extLst>
          </p:cNvPr>
          <p:cNvPicPr>
            <a:picLocks noChangeAspect="1"/>
          </p:cNvPicPr>
          <p:nvPr/>
        </p:nvPicPr>
        <p:blipFill>
          <a:blip r:embed="rId8"/>
          <a:stretch>
            <a:fillRect/>
          </a:stretch>
        </p:blipFill>
        <p:spPr>
          <a:xfrm>
            <a:off x="7078085" y="3593569"/>
            <a:ext cx="2685270" cy="2987605"/>
          </a:xfrm>
          <a:prstGeom prst="rect">
            <a:avLst/>
          </a:prstGeom>
        </p:spPr>
      </p:pic>
    </p:spTree>
    <p:extLst>
      <p:ext uri="{BB962C8B-B14F-4D97-AF65-F5344CB8AC3E}">
        <p14:creationId xmlns:p14="http://schemas.microsoft.com/office/powerpoint/2010/main" val="26031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Actividades de mantenimiento vial</a:t>
            </a:r>
            <a:endParaRPr lang="es-EC" sz="2000"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ángulo: esquinas redondeadas 16">
            <a:extLst>
              <a:ext uri="{FF2B5EF4-FFF2-40B4-BE49-F238E27FC236}">
                <a16:creationId xmlns:a16="http://schemas.microsoft.com/office/drawing/2014/main" id="{0597AD72-4CE6-4753-9CC3-68B9AAE3C42C}"/>
              </a:ext>
            </a:extLst>
          </p:cNvPr>
          <p:cNvSpPr/>
          <p:nvPr/>
        </p:nvSpPr>
        <p:spPr>
          <a:xfrm>
            <a:off x="918845" y="3016160"/>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Adoquinado realizado por el municipio</a:t>
            </a:r>
            <a:endParaRPr lang="es-EC" sz="2000" dirty="0">
              <a:solidFill>
                <a:schemeClr val="accent3">
                  <a:lumMod val="75000"/>
                </a:schemeClr>
              </a:solidFill>
              <a:latin typeface="Algerian" panose="04020705040A02060702" pitchFamily="82" charset="0"/>
            </a:endParaRPr>
          </a:p>
        </p:txBody>
      </p:sp>
      <p:pic>
        <p:nvPicPr>
          <p:cNvPr id="2" name="Imagen 1">
            <a:extLst>
              <a:ext uri="{FF2B5EF4-FFF2-40B4-BE49-F238E27FC236}">
                <a16:creationId xmlns:a16="http://schemas.microsoft.com/office/drawing/2014/main" id="{51FA10DE-1C0E-4674-9AE1-0478A37363BB}"/>
              </a:ext>
            </a:extLst>
          </p:cNvPr>
          <p:cNvPicPr>
            <a:picLocks noChangeAspect="1"/>
          </p:cNvPicPr>
          <p:nvPr/>
        </p:nvPicPr>
        <p:blipFill>
          <a:blip r:embed="rId3"/>
          <a:stretch>
            <a:fillRect/>
          </a:stretch>
        </p:blipFill>
        <p:spPr>
          <a:xfrm>
            <a:off x="4486605" y="4468691"/>
            <a:ext cx="3891858" cy="2058717"/>
          </a:xfrm>
          <a:prstGeom prst="rect">
            <a:avLst/>
          </a:prstGeom>
        </p:spPr>
      </p:pic>
      <p:pic>
        <p:nvPicPr>
          <p:cNvPr id="3" name="Imagen 2">
            <a:extLst>
              <a:ext uri="{FF2B5EF4-FFF2-40B4-BE49-F238E27FC236}">
                <a16:creationId xmlns:a16="http://schemas.microsoft.com/office/drawing/2014/main" id="{F6A12B30-971C-4FBA-9FA1-65A49AF53A08}"/>
              </a:ext>
            </a:extLst>
          </p:cNvPr>
          <p:cNvPicPr>
            <a:picLocks noChangeAspect="1"/>
          </p:cNvPicPr>
          <p:nvPr/>
        </p:nvPicPr>
        <p:blipFill>
          <a:blip r:embed="rId4"/>
          <a:stretch>
            <a:fillRect/>
          </a:stretch>
        </p:blipFill>
        <p:spPr>
          <a:xfrm>
            <a:off x="8546422" y="3983288"/>
            <a:ext cx="3541697" cy="2058717"/>
          </a:xfrm>
          <a:prstGeom prst="rect">
            <a:avLst/>
          </a:prstGeom>
        </p:spPr>
      </p:pic>
      <p:pic>
        <p:nvPicPr>
          <p:cNvPr id="16" name="Imagen 15">
            <a:extLst>
              <a:ext uri="{FF2B5EF4-FFF2-40B4-BE49-F238E27FC236}">
                <a16:creationId xmlns:a16="http://schemas.microsoft.com/office/drawing/2014/main" id="{A67D616B-2DCC-4366-ACFB-1CCE4E3C8EC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3752" y="3983288"/>
            <a:ext cx="3891858" cy="2058717"/>
          </a:xfrm>
          <a:prstGeom prst="rect">
            <a:avLst/>
          </a:prstGeom>
          <a:noFill/>
          <a:ln>
            <a:noFill/>
          </a:ln>
        </p:spPr>
      </p:pic>
      <p:pic>
        <p:nvPicPr>
          <p:cNvPr id="20" name="Imagen 19">
            <a:extLst>
              <a:ext uri="{FF2B5EF4-FFF2-40B4-BE49-F238E27FC236}">
                <a16:creationId xmlns:a16="http://schemas.microsoft.com/office/drawing/2014/main" id="{DDAAE5F5-D8F8-4138-9E50-44F74664A54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5603" y="943518"/>
            <a:ext cx="3190875" cy="1859915"/>
          </a:xfrm>
          <a:prstGeom prst="rect">
            <a:avLst/>
          </a:prstGeom>
          <a:noFill/>
          <a:ln>
            <a:noFill/>
          </a:ln>
        </p:spPr>
      </p:pic>
      <p:pic>
        <p:nvPicPr>
          <p:cNvPr id="7" name="Imagen 6">
            <a:extLst>
              <a:ext uri="{FF2B5EF4-FFF2-40B4-BE49-F238E27FC236}">
                <a16:creationId xmlns:a16="http://schemas.microsoft.com/office/drawing/2014/main" id="{CCD3D97A-99E4-4239-A8AC-A5C6995C0CB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3088" y="943518"/>
            <a:ext cx="2380937" cy="1859915"/>
          </a:xfrm>
          <a:prstGeom prst="rect">
            <a:avLst/>
          </a:prstGeom>
          <a:noFill/>
          <a:ln>
            <a:noFill/>
          </a:ln>
        </p:spPr>
      </p:pic>
      <p:pic>
        <p:nvPicPr>
          <p:cNvPr id="10" name="Imagen 9">
            <a:extLst>
              <a:ext uri="{FF2B5EF4-FFF2-40B4-BE49-F238E27FC236}">
                <a16:creationId xmlns:a16="http://schemas.microsoft.com/office/drawing/2014/main" id="{D6B23A92-DC2E-4BF2-A618-18BB747DD72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32849" y="930180"/>
            <a:ext cx="2176996" cy="1873253"/>
          </a:xfrm>
          <a:prstGeom prst="rect">
            <a:avLst/>
          </a:prstGeom>
          <a:noFill/>
          <a:ln>
            <a:noFill/>
          </a:ln>
        </p:spPr>
      </p:pic>
      <p:pic>
        <p:nvPicPr>
          <p:cNvPr id="13" name="Imagen 12">
            <a:extLst>
              <a:ext uri="{FF2B5EF4-FFF2-40B4-BE49-F238E27FC236}">
                <a16:creationId xmlns:a16="http://schemas.microsoft.com/office/drawing/2014/main" id="{1830C15E-198E-474D-865D-BFE38824FA40}"/>
              </a:ext>
            </a:extLst>
          </p:cNvPr>
          <p:cNvPicPr>
            <a:picLocks noChangeAspect="1"/>
          </p:cNvPicPr>
          <p:nvPr/>
        </p:nvPicPr>
        <p:blipFill>
          <a:blip r:embed="rId9"/>
          <a:stretch>
            <a:fillRect/>
          </a:stretch>
        </p:blipFill>
        <p:spPr>
          <a:xfrm>
            <a:off x="8457224" y="1071335"/>
            <a:ext cx="2901948" cy="1877731"/>
          </a:xfrm>
          <a:prstGeom prst="rect">
            <a:avLst/>
          </a:prstGeom>
        </p:spPr>
      </p:pic>
    </p:spTree>
    <p:extLst>
      <p:ext uri="{BB962C8B-B14F-4D97-AF65-F5344CB8AC3E}">
        <p14:creationId xmlns:p14="http://schemas.microsoft.com/office/powerpoint/2010/main" val="9259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18FEA-6E39-4678-8E74-0BCA5019B946}"/>
              </a:ext>
            </a:extLst>
          </p:cNvPr>
          <p:cNvSpPr>
            <a:spLocks noGrp="1"/>
          </p:cNvSpPr>
          <p:nvPr>
            <p:ph type="ctrTitle"/>
          </p:nvPr>
        </p:nvSpPr>
        <p:spPr>
          <a:xfrm>
            <a:off x="1683171" y="99419"/>
            <a:ext cx="8825658" cy="3329581"/>
          </a:xfrm>
        </p:spPr>
        <p:txBody>
          <a:bodyPr/>
          <a:lstStyle/>
          <a:p>
            <a:pPr algn="ctr"/>
            <a:r>
              <a:rPr lang="es-MX" b="1" dirty="0">
                <a:solidFill>
                  <a:schemeClr val="accent1">
                    <a:lumMod val="50000"/>
                  </a:schemeClr>
                </a:solidFill>
                <a:latin typeface="Algerian" panose="04020705040A02060702" pitchFamily="82" charset="0"/>
              </a:rPr>
              <a:t>INFORMACIÓN FINANCIERA</a:t>
            </a:r>
            <a:endParaRPr lang="es-EC" b="1" dirty="0">
              <a:solidFill>
                <a:schemeClr val="accent1">
                  <a:lumMod val="50000"/>
                </a:schemeClr>
              </a:solidFill>
              <a:latin typeface="Algerian" panose="04020705040A02060702" pitchFamily="82" charset="0"/>
            </a:endParaRPr>
          </a:p>
        </p:txBody>
      </p:sp>
      <p:sp>
        <p:nvSpPr>
          <p:cNvPr id="3" name="Subtítulo 2">
            <a:extLst>
              <a:ext uri="{FF2B5EF4-FFF2-40B4-BE49-F238E27FC236}">
                <a16:creationId xmlns:a16="http://schemas.microsoft.com/office/drawing/2014/main" id="{41A1966F-1D43-40D7-9097-6184872FD2EB}"/>
              </a:ext>
            </a:extLst>
          </p:cNvPr>
          <p:cNvSpPr>
            <a:spLocks noGrp="1"/>
          </p:cNvSpPr>
          <p:nvPr>
            <p:ph type="subTitle" idx="1"/>
          </p:nvPr>
        </p:nvSpPr>
        <p:spPr>
          <a:xfrm>
            <a:off x="3133854" y="3738254"/>
            <a:ext cx="5789183" cy="887882"/>
          </a:xfrm>
        </p:spPr>
        <p:txBody>
          <a:bodyPr>
            <a:noAutofit/>
          </a:bodyPr>
          <a:lstStyle/>
          <a:p>
            <a:pPr algn="ctr"/>
            <a:r>
              <a:rPr lang="es-MX" sz="4400" b="1" dirty="0">
                <a:latin typeface="Algerian" panose="04020705040A02060702" pitchFamily="82" charset="0"/>
              </a:rPr>
              <a:t>	</a:t>
            </a:r>
            <a:r>
              <a:rPr lang="es-MX" sz="4800" b="1" dirty="0">
                <a:solidFill>
                  <a:schemeClr val="accent1">
                    <a:lumMod val="50000"/>
                  </a:schemeClr>
                </a:solidFill>
                <a:latin typeface="Algerian" panose="04020705040A02060702" pitchFamily="82" charset="0"/>
              </a:rPr>
              <a:t>GASTOS</a:t>
            </a:r>
            <a:endParaRPr lang="es-EC" sz="4800" b="1" dirty="0">
              <a:solidFill>
                <a:schemeClr val="accent1">
                  <a:lumMod val="50000"/>
                </a:schemeClr>
              </a:solidFill>
              <a:latin typeface="Algerian" panose="04020705040A02060702" pitchFamily="82" charset="0"/>
            </a:endParaRPr>
          </a:p>
        </p:txBody>
      </p:sp>
      <p:sp>
        <p:nvSpPr>
          <p:cNvPr id="4" name="Rectángulo: esquinas redondeadas 3">
            <a:extLst>
              <a:ext uri="{FF2B5EF4-FFF2-40B4-BE49-F238E27FC236}">
                <a16:creationId xmlns:a16="http://schemas.microsoft.com/office/drawing/2014/main" id="{7160CA35-0C88-40D4-B1B8-B528B3FB2FD8}"/>
              </a:ext>
            </a:extLst>
          </p:cNvPr>
          <p:cNvSpPr/>
          <p:nvPr/>
        </p:nvSpPr>
        <p:spPr>
          <a:xfrm rot="5400000">
            <a:off x="10228886" y="155727"/>
            <a:ext cx="1152939" cy="8414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Algerian" panose="04020705040A02060702" pitchFamily="82" charset="0"/>
              </a:rPr>
              <a:t>2019</a:t>
            </a:r>
            <a:endParaRPr lang="es-EC" sz="2400" dirty="0">
              <a:latin typeface="Algerian" panose="04020705040A02060702" pitchFamily="82" charset="0"/>
            </a:endParaRPr>
          </a:p>
        </p:txBody>
      </p:sp>
      <p:pic>
        <p:nvPicPr>
          <p:cNvPr id="5" name="Imagen 4">
            <a:extLst>
              <a:ext uri="{FF2B5EF4-FFF2-40B4-BE49-F238E27FC236}">
                <a16:creationId xmlns:a16="http://schemas.microsoft.com/office/drawing/2014/main" id="{775D9B4C-0DDA-4C3F-8C3B-F0F02A4A8827}"/>
              </a:ext>
            </a:extLst>
          </p:cNvPr>
          <p:cNvPicPr>
            <a:picLocks noChangeAspect="1"/>
          </p:cNvPicPr>
          <p:nvPr/>
        </p:nvPicPr>
        <p:blipFill>
          <a:blip r:embed="rId2"/>
          <a:stretch>
            <a:fillRect/>
          </a:stretch>
        </p:blipFill>
        <p:spPr>
          <a:xfrm>
            <a:off x="375167" y="4291243"/>
            <a:ext cx="2943225" cy="15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487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Actividades de coordinación con </a:t>
            </a:r>
            <a:r>
              <a:rPr lang="es-MX" sz="2000" dirty="0" err="1">
                <a:solidFill>
                  <a:schemeClr val="accent3">
                    <a:lumMod val="75000"/>
                  </a:schemeClr>
                </a:solidFill>
                <a:latin typeface="Algerian" panose="04020705040A02060702" pitchFamily="82" charset="0"/>
              </a:rPr>
              <a:t>cnel</a:t>
            </a:r>
            <a:r>
              <a:rPr lang="es-MX" sz="2000" dirty="0">
                <a:solidFill>
                  <a:schemeClr val="accent3">
                    <a:lumMod val="75000"/>
                  </a:schemeClr>
                </a:solidFill>
                <a:latin typeface="Algerian" panose="04020705040A02060702" pitchFamily="82" charset="0"/>
              </a:rPr>
              <a:t> en sectores de la parroquia</a:t>
            </a:r>
            <a:endParaRPr lang="es-EC" sz="2000"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ángulo: esquinas redondeadas 16">
            <a:extLst>
              <a:ext uri="{FF2B5EF4-FFF2-40B4-BE49-F238E27FC236}">
                <a16:creationId xmlns:a16="http://schemas.microsoft.com/office/drawing/2014/main" id="{0597AD72-4CE6-4753-9CC3-68B9AAE3C42C}"/>
              </a:ext>
            </a:extLst>
          </p:cNvPr>
          <p:cNvSpPr/>
          <p:nvPr/>
        </p:nvSpPr>
        <p:spPr>
          <a:xfrm>
            <a:off x="918845" y="3016160"/>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Actividades realizadas mediante coordinación con la junta de agua potable de la parroquia</a:t>
            </a:r>
            <a:endParaRPr lang="es-EC" sz="2000" dirty="0">
              <a:solidFill>
                <a:schemeClr val="accent3">
                  <a:lumMod val="75000"/>
                </a:schemeClr>
              </a:solidFill>
              <a:latin typeface="Algerian" panose="04020705040A02060702" pitchFamily="82" charset="0"/>
            </a:endParaRPr>
          </a:p>
        </p:txBody>
      </p:sp>
      <p:pic>
        <p:nvPicPr>
          <p:cNvPr id="6" name="Imagen 5">
            <a:extLst>
              <a:ext uri="{FF2B5EF4-FFF2-40B4-BE49-F238E27FC236}">
                <a16:creationId xmlns:a16="http://schemas.microsoft.com/office/drawing/2014/main" id="{EDF19CE7-E9AB-42AF-8390-E9CFD010E7D1}"/>
              </a:ext>
            </a:extLst>
          </p:cNvPr>
          <p:cNvPicPr>
            <a:picLocks noChangeAspect="1"/>
          </p:cNvPicPr>
          <p:nvPr/>
        </p:nvPicPr>
        <p:blipFill>
          <a:blip r:embed="rId3"/>
          <a:stretch>
            <a:fillRect/>
          </a:stretch>
        </p:blipFill>
        <p:spPr>
          <a:xfrm>
            <a:off x="179398" y="3897913"/>
            <a:ext cx="3549960" cy="2662469"/>
          </a:xfrm>
          <a:prstGeom prst="rect">
            <a:avLst/>
          </a:prstGeom>
        </p:spPr>
      </p:pic>
      <p:pic>
        <p:nvPicPr>
          <p:cNvPr id="7" name="Imagen 6">
            <a:extLst>
              <a:ext uri="{FF2B5EF4-FFF2-40B4-BE49-F238E27FC236}">
                <a16:creationId xmlns:a16="http://schemas.microsoft.com/office/drawing/2014/main" id="{192AADD6-6F83-4562-8F85-D783B71D843C}"/>
              </a:ext>
            </a:extLst>
          </p:cNvPr>
          <p:cNvPicPr>
            <a:picLocks noChangeAspect="1"/>
          </p:cNvPicPr>
          <p:nvPr/>
        </p:nvPicPr>
        <p:blipFill>
          <a:blip r:embed="rId4"/>
          <a:stretch>
            <a:fillRect/>
          </a:stretch>
        </p:blipFill>
        <p:spPr>
          <a:xfrm>
            <a:off x="3931390" y="3897913"/>
            <a:ext cx="3549959" cy="2664285"/>
          </a:xfrm>
          <a:prstGeom prst="rect">
            <a:avLst/>
          </a:prstGeom>
        </p:spPr>
      </p:pic>
      <p:pic>
        <p:nvPicPr>
          <p:cNvPr id="20" name="Imagen 19">
            <a:extLst>
              <a:ext uri="{FF2B5EF4-FFF2-40B4-BE49-F238E27FC236}">
                <a16:creationId xmlns:a16="http://schemas.microsoft.com/office/drawing/2014/main" id="{50205A4D-5BC5-4A83-A737-C7A9E92DC9E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7124" y="3897913"/>
            <a:ext cx="2152015" cy="2866390"/>
          </a:xfrm>
          <a:prstGeom prst="rect">
            <a:avLst/>
          </a:prstGeom>
          <a:noFill/>
          <a:ln>
            <a:noFill/>
          </a:ln>
        </p:spPr>
      </p:pic>
      <p:pic>
        <p:nvPicPr>
          <p:cNvPr id="10" name="Imagen 9">
            <a:extLst>
              <a:ext uri="{FF2B5EF4-FFF2-40B4-BE49-F238E27FC236}">
                <a16:creationId xmlns:a16="http://schemas.microsoft.com/office/drawing/2014/main" id="{42EA1905-AED5-4FA9-B3D6-C0499EAA87E4}"/>
              </a:ext>
            </a:extLst>
          </p:cNvPr>
          <p:cNvPicPr>
            <a:picLocks noChangeAspect="1"/>
          </p:cNvPicPr>
          <p:nvPr/>
        </p:nvPicPr>
        <p:blipFill>
          <a:blip r:embed="rId6"/>
          <a:stretch>
            <a:fillRect/>
          </a:stretch>
        </p:blipFill>
        <p:spPr>
          <a:xfrm>
            <a:off x="9884914" y="3897913"/>
            <a:ext cx="2127688" cy="2834886"/>
          </a:xfrm>
          <a:prstGeom prst="rect">
            <a:avLst/>
          </a:prstGeom>
        </p:spPr>
      </p:pic>
      <p:pic>
        <p:nvPicPr>
          <p:cNvPr id="13" name="Imagen 12">
            <a:extLst>
              <a:ext uri="{FF2B5EF4-FFF2-40B4-BE49-F238E27FC236}">
                <a16:creationId xmlns:a16="http://schemas.microsoft.com/office/drawing/2014/main" id="{2FD5AFEB-B41D-40C3-B9B3-5F836395B6A2}"/>
              </a:ext>
            </a:extLst>
          </p:cNvPr>
          <p:cNvPicPr>
            <a:picLocks noChangeAspect="1"/>
          </p:cNvPicPr>
          <p:nvPr/>
        </p:nvPicPr>
        <p:blipFill>
          <a:blip r:embed="rId7"/>
          <a:stretch>
            <a:fillRect/>
          </a:stretch>
        </p:blipFill>
        <p:spPr>
          <a:xfrm>
            <a:off x="87229" y="986692"/>
            <a:ext cx="2349820" cy="1760229"/>
          </a:xfrm>
          <a:prstGeom prst="rect">
            <a:avLst/>
          </a:prstGeom>
        </p:spPr>
      </p:pic>
      <p:pic>
        <p:nvPicPr>
          <p:cNvPr id="16" name="Imagen 15">
            <a:extLst>
              <a:ext uri="{FF2B5EF4-FFF2-40B4-BE49-F238E27FC236}">
                <a16:creationId xmlns:a16="http://schemas.microsoft.com/office/drawing/2014/main" id="{5E74CED9-D97D-4ECD-8651-A07820ED15DD}"/>
              </a:ext>
            </a:extLst>
          </p:cNvPr>
          <p:cNvPicPr>
            <a:picLocks noChangeAspect="1"/>
          </p:cNvPicPr>
          <p:nvPr/>
        </p:nvPicPr>
        <p:blipFill>
          <a:blip r:embed="rId8"/>
          <a:stretch>
            <a:fillRect/>
          </a:stretch>
        </p:blipFill>
        <p:spPr>
          <a:xfrm>
            <a:off x="2527442" y="986692"/>
            <a:ext cx="2343007" cy="1760229"/>
          </a:xfrm>
          <a:prstGeom prst="rect">
            <a:avLst/>
          </a:prstGeom>
        </p:spPr>
      </p:pic>
      <p:pic>
        <p:nvPicPr>
          <p:cNvPr id="21" name="Imagen 20">
            <a:extLst>
              <a:ext uri="{FF2B5EF4-FFF2-40B4-BE49-F238E27FC236}">
                <a16:creationId xmlns:a16="http://schemas.microsoft.com/office/drawing/2014/main" id="{ABFC340F-D828-488F-BFBB-116BA5CD33D8}"/>
              </a:ext>
            </a:extLst>
          </p:cNvPr>
          <p:cNvPicPr>
            <a:picLocks noChangeAspect="1"/>
          </p:cNvPicPr>
          <p:nvPr/>
        </p:nvPicPr>
        <p:blipFill>
          <a:blip r:embed="rId9"/>
          <a:stretch>
            <a:fillRect/>
          </a:stretch>
        </p:blipFill>
        <p:spPr>
          <a:xfrm>
            <a:off x="5005522" y="1005671"/>
            <a:ext cx="2316031" cy="1741250"/>
          </a:xfrm>
          <a:prstGeom prst="rect">
            <a:avLst/>
          </a:prstGeom>
        </p:spPr>
      </p:pic>
      <p:pic>
        <p:nvPicPr>
          <p:cNvPr id="22" name="Imagen 21">
            <a:extLst>
              <a:ext uri="{FF2B5EF4-FFF2-40B4-BE49-F238E27FC236}">
                <a16:creationId xmlns:a16="http://schemas.microsoft.com/office/drawing/2014/main" id="{932161C4-37E3-46EC-85F1-6EEDA5E82DD5}"/>
              </a:ext>
            </a:extLst>
          </p:cNvPr>
          <p:cNvPicPr>
            <a:picLocks noChangeAspect="1"/>
          </p:cNvPicPr>
          <p:nvPr/>
        </p:nvPicPr>
        <p:blipFill>
          <a:blip r:embed="rId10"/>
          <a:stretch>
            <a:fillRect/>
          </a:stretch>
        </p:blipFill>
        <p:spPr>
          <a:xfrm>
            <a:off x="7389948" y="1005671"/>
            <a:ext cx="1123810" cy="1784910"/>
          </a:xfrm>
          <a:prstGeom prst="rect">
            <a:avLst/>
          </a:prstGeom>
        </p:spPr>
      </p:pic>
      <p:pic>
        <p:nvPicPr>
          <p:cNvPr id="23" name="Imagen 22">
            <a:extLst>
              <a:ext uri="{FF2B5EF4-FFF2-40B4-BE49-F238E27FC236}">
                <a16:creationId xmlns:a16="http://schemas.microsoft.com/office/drawing/2014/main" id="{5A6365A6-D920-4AF2-832B-DF7B899DEE93}"/>
              </a:ext>
            </a:extLst>
          </p:cNvPr>
          <p:cNvPicPr>
            <a:picLocks noChangeAspect="1"/>
          </p:cNvPicPr>
          <p:nvPr/>
        </p:nvPicPr>
        <p:blipFill>
          <a:blip r:embed="rId11"/>
          <a:stretch>
            <a:fillRect/>
          </a:stretch>
        </p:blipFill>
        <p:spPr>
          <a:xfrm>
            <a:off x="8726463" y="1193363"/>
            <a:ext cx="2306794" cy="1733024"/>
          </a:xfrm>
          <a:prstGeom prst="rect">
            <a:avLst/>
          </a:prstGeom>
        </p:spPr>
      </p:pic>
    </p:spTree>
    <p:extLst>
      <p:ext uri="{BB962C8B-B14F-4D97-AF65-F5344CB8AC3E}">
        <p14:creationId xmlns:p14="http://schemas.microsoft.com/office/powerpoint/2010/main" val="335756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B45FF260-488A-4E09-AC7D-F2B731C0E463}"/>
              </a:ext>
            </a:extLst>
          </p:cNvPr>
          <p:cNvSpPr/>
          <p:nvPr/>
        </p:nvSpPr>
        <p:spPr>
          <a:xfrm>
            <a:off x="293050" y="357583"/>
            <a:ext cx="5130165" cy="856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Implementación y readecuación de espacios de recreación</a:t>
            </a:r>
            <a:endParaRPr lang="es-EC" sz="2000"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ángulo: esquinas redondeadas 16">
            <a:extLst>
              <a:ext uri="{FF2B5EF4-FFF2-40B4-BE49-F238E27FC236}">
                <a16:creationId xmlns:a16="http://schemas.microsoft.com/office/drawing/2014/main" id="{0597AD72-4CE6-4753-9CC3-68B9AAE3C42C}"/>
              </a:ext>
            </a:extLst>
          </p:cNvPr>
          <p:cNvSpPr/>
          <p:nvPr/>
        </p:nvSpPr>
        <p:spPr>
          <a:xfrm>
            <a:off x="6096001" y="1473438"/>
            <a:ext cx="5898380" cy="805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Readecuación y mantenimiento mercado de la parroquia</a:t>
            </a:r>
            <a:endParaRPr lang="es-EC" sz="2000" dirty="0">
              <a:solidFill>
                <a:schemeClr val="accent3">
                  <a:lumMod val="75000"/>
                </a:schemeClr>
              </a:solidFill>
              <a:latin typeface="Algerian" panose="04020705040A02060702" pitchFamily="82" charset="0"/>
            </a:endParaRPr>
          </a:p>
        </p:txBody>
      </p:sp>
      <p:pic>
        <p:nvPicPr>
          <p:cNvPr id="2" name="Imagen 1">
            <a:extLst>
              <a:ext uri="{FF2B5EF4-FFF2-40B4-BE49-F238E27FC236}">
                <a16:creationId xmlns:a16="http://schemas.microsoft.com/office/drawing/2014/main" id="{9BE02BD4-E37C-447E-9372-48A9EFB64F7D}"/>
              </a:ext>
            </a:extLst>
          </p:cNvPr>
          <p:cNvPicPr>
            <a:picLocks noChangeAspect="1"/>
          </p:cNvPicPr>
          <p:nvPr/>
        </p:nvPicPr>
        <p:blipFill>
          <a:blip r:embed="rId3"/>
          <a:stretch>
            <a:fillRect/>
          </a:stretch>
        </p:blipFill>
        <p:spPr>
          <a:xfrm>
            <a:off x="197619" y="1876202"/>
            <a:ext cx="2608913" cy="1957864"/>
          </a:xfrm>
          <a:prstGeom prst="rect">
            <a:avLst/>
          </a:prstGeom>
        </p:spPr>
      </p:pic>
      <p:pic>
        <p:nvPicPr>
          <p:cNvPr id="6" name="Imagen 5">
            <a:extLst>
              <a:ext uri="{FF2B5EF4-FFF2-40B4-BE49-F238E27FC236}">
                <a16:creationId xmlns:a16="http://schemas.microsoft.com/office/drawing/2014/main" id="{D237D811-1C00-4921-A2DE-AE870F925EE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8132" y="4290561"/>
            <a:ext cx="2580640" cy="1934210"/>
          </a:xfrm>
          <a:prstGeom prst="rect">
            <a:avLst/>
          </a:prstGeom>
          <a:noFill/>
          <a:ln>
            <a:noFill/>
          </a:ln>
        </p:spPr>
      </p:pic>
      <p:pic>
        <p:nvPicPr>
          <p:cNvPr id="3" name="Imagen 2">
            <a:extLst>
              <a:ext uri="{FF2B5EF4-FFF2-40B4-BE49-F238E27FC236}">
                <a16:creationId xmlns:a16="http://schemas.microsoft.com/office/drawing/2014/main" id="{30CB37B7-7161-43F8-9FAF-F6BDE85967E4}"/>
              </a:ext>
            </a:extLst>
          </p:cNvPr>
          <p:cNvPicPr>
            <a:picLocks noChangeAspect="1"/>
          </p:cNvPicPr>
          <p:nvPr/>
        </p:nvPicPr>
        <p:blipFill>
          <a:blip r:embed="rId5"/>
          <a:stretch>
            <a:fillRect/>
          </a:stretch>
        </p:blipFill>
        <p:spPr>
          <a:xfrm>
            <a:off x="9374370" y="4290561"/>
            <a:ext cx="2205261" cy="2381481"/>
          </a:xfrm>
          <a:prstGeom prst="rect">
            <a:avLst/>
          </a:prstGeom>
        </p:spPr>
      </p:pic>
      <p:pic>
        <p:nvPicPr>
          <p:cNvPr id="4" name="Imagen 3">
            <a:extLst>
              <a:ext uri="{FF2B5EF4-FFF2-40B4-BE49-F238E27FC236}">
                <a16:creationId xmlns:a16="http://schemas.microsoft.com/office/drawing/2014/main" id="{B2F33AFF-4DF7-4D37-A13F-FC866BDE48CD}"/>
              </a:ext>
            </a:extLst>
          </p:cNvPr>
          <p:cNvPicPr>
            <a:picLocks noChangeAspect="1"/>
          </p:cNvPicPr>
          <p:nvPr/>
        </p:nvPicPr>
        <p:blipFill>
          <a:blip r:embed="rId6"/>
          <a:stretch>
            <a:fillRect/>
          </a:stretch>
        </p:blipFill>
        <p:spPr>
          <a:xfrm>
            <a:off x="6224415" y="2552230"/>
            <a:ext cx="2364312" cy="2289962"/>
          </a:xfrm>
          <a:prstGeom prst="rect">
            <a:avLst/>
          </a:prstGeom>
        </p:spPr>
      </p:pic>
    </p:spTree>
    <p:extLst>
      <p:ext uri="{BB962C8B-B14F-4D97-AF65-F5344CB8AC3E}">
        <p14:creationId xmlns:p14="http://schemas.microsoft.com/office/powerpoint/2010/main" val="38920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C5ACF-1741-4CDD-8B3D-4D335A0A37B4}"/>
              </a:ext>
            </a:extLst>
          </p:cNvPr>
          <p:cNvSpPr>
            <a:spLocks noGrp="1"/>
          </p:cNvSpPr>
          <p:nvPr>
            <p:ph type="title"/>
          </p:nvPr>
        </p:nvSpPr>
        <p:spPr>
          <a:xfrm>
            <a:off x="50574" y="864889"/>
            <a:ext cx="10352383" cy="1084486"/>
          </a:xfrm>
        </p:spPr>
        <p:txBody>
          <a:bodyPr/>
          <a:lstStyle/>
          <a:p>
            <a:pPr algn="ctr">
              <a:lnSpc>
                <a:spcPct val="107000"/>
              </a:lnSpc>
              <a:spcAft>
                <a:spcPts val="800"/>
              </a:spcAft>
            </a:pPr>
            <a:r>
              <a:rPr lang="es-EC"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Comprende el campo de desarrollo organizacional general, tanto de la institución parroquial (y sus acciones territoriales) cuanto, de las instancias ejecutadas del Ejecutivo, para cumplir con las competencias y roles que le asigna la constitución y las leyes pertinentes.</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sz="2000" dirty="0"/>
          </a:p>
        </p:txBody>
      </p:sp>
      <p:sp>
        <p:nvSpPr>
          <p:cNvPr id="5" name="Rectángulo: esquinas redondeadas 4">
            <a:extLst>
              <a:ext uri="{FF2B5EF4-FFF2-40B4-BE49-F238E27FC236}">
                <a16:creationId xmlns:a16="http://schemas.microsoft.com/office/drawing/2014/main" id="{F8ECF0FD-3BCF-4EFF-85D8-7894D3750CB6}"/>
              </a:ext>
            </a:extLst>
          </p:cNvPr>
          <p:cNvSpPr/>
          <p:nvPr/>
        </p:nvSpPr>
        <p:spPr>
          <a:xfrm>
            <a:off x="890953" y="1972886"/>
            <a:ext cx="3319976"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LINEAS ESTRATEGICAS</a:t>
            </a:r>
            <a:endParaRPr lang="es-EC" dirty="0">
              <a:solidFill>
                <a:schemeClr val="accent1">
                  <a:lumMod val="50000"/>
                </a:schemeClr>
              </a:solidFill>
            </a:endParaRPr>
          </a:p>
        </p:txBody>
      </p:sp>
      <p:sp>
        <p:nvSpPr>
          <p:cNvPr id="6" name="Rectángulo: esquinas redondeadas 5">
            <a:extLst>
              <a:ext uri="{FF2B5EF4-FFF2-40B4-BE49-F238E27FC236}">
                <a16:creationId xmlns:a16="http://schemas.microsoft.com/office/drawing/2014/main" id="{096EFFE1-D928-478A-9F14-D817296C249C}"/>
              </a:ext>
            </a:extLst>
          </p:cNvPr>
          <p:cNvSpPr/>
          <p:nvPr/>
        </p:nvSpPr>
        <p:spPr>
          <a:xfrm>
            <a:off x="7230794" y="1900361"/>
            <a:ext cx="3537492" cy="295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ACTIVIDADES REALIZADAS</a:t>
            </a:r>
            <a:r>
              <a:rPr lang="es-EC"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2019</a:t>
            </a:r>
            <a:endParaRPr lang="es-EC" dirty="0">
              <a:solidFill>
                <a:schemeClr val="accent1">
                  <a:lumMod val="50000"/>
                </a:schemeClr>
              </a:solidFill>
            </a:endParaRPr>
          </a:p>
        </p:txBody>
      </p:sp>
      <p:sp>
        <p:nvSpPr>
          <p:cNvPr id="7" name="Rectángulo: esquinas redondeadas 6">
            <a:extLst>
              <a:ext uri="{FF2B5EF4-FFF2-40B4-BE49-F238E27FC236}">
                <a16:creationId xmlns:a16="http://schemas.microsoft.com/office/drawing/2014/main" id="{E9C9889C-B47F-453B-8507-D5A54B1A30B9}"/>
              </a:ext>
            </a:extLst>
          </p:cNvPr>
          <p:cNvSpPr/>
          <p:nvPr/>
        </p:nvSpPr>
        <p:spPr>
          <a:xfrm>
            <a:off x="50574" y="4205241"/>
            <a:ext cx="4089015"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*Sensibilización a la participación ciudadana y control social</a:t>
            </a:r>
          </a:p>
        </p:txBody>
      </p:sp>
      <p:sp>
        <p:nvSpPr>
          <p:cNvPr id="12" name="Rectángulo: esquinas redondeadas 11">
            <a:extLst>
              <a:ext uri="{FF2B5EF4-FFF2-40B4-BE49-F238E27FC236}">
                <a16:creationId xmlns:a16="http://schemas.microsoft.com/office/drawing/2014/main" id="{75D51435-8399-4D8F-8347-32EA8A6911AE}"/>
              </a:ext>
            </a:extLst>
          </p:cNvPr>
          <p:cNvSpPr/>
          <p:nvPr/>
        </p:nvSpPr>
        <p:spPr>
          <a:xfrm>
            <a:off x="5078438" y="2391509"/>
            <a:ext cx="7113562" cy="4400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*Incentivamos la participación ciudadana en los habitantes de la parroquia mediante, Rendiciones de cuenta frecuentes: Estado en que se recibió el GAD Parroquial, A los 3 meses de Gestión, Actividades y gastos realizados en actividades de fiestas en la parroquia.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*Capacitación a 19 líderes comunitarios en temas de participación ciudadana y control social.</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*Reuniones para presupuesto participativo.</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*Formación de la Asamblea Local Ciudadana.</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*Formación de los Asambleístas Territoriales.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*Formación del Consejo de Planificación de la parroquia. </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*Difusión en la página de Facebook y en la página web de las actividades realizadas por los miembros del GAD Parroquial.</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gradFill>
            <a:gsLst>
              <a:gs pos="19462">
                <a:srgbClr val="63B8D7"/>
              </a:gs>
              <a:gs pos="55500">
                <a:srgbClr val="B2DBB5"/>
              </a:gs>
              <a:gs pos="0">
                <a:srgbClr val="92D050"/>
              </a:gs>
              <a:gs pos="37000">
                <a:srgbClr val="89C9C6"/>
              </a:gs>
              <a:gs pos="74000">
                <a:schemeClr val="accent1">
                  <a:lumMod val="45000"/>
                  <a:lumOff val="55000"/>
                </a:schemeClr>
              </a:gs>
              <a:gs pos="83000">
                <a:schemeClr val="accent1">
                  <a:lumMod val="45000"/>
                  <a:lumOff val="55000"/>
                </a:schemeClr>
              </a:gs>
              <a:gs pos="100000">
                <a:srgbClr val="92D050"/>
              </a:gs>
            </a:gsLst>
            <a:lin ang="5400000" scaled="1"/>
          </a:gradFill>
          <a:ln>
            <a:noFill/>
          </a:ln>
          <a:effectLst>
            <a:reflection blurRad="12700" stA="38000" endPos="28000" dist="5000" dir="5400000" sy="-100000" algn="bl" rotWithShape="0"/>
          </a:effectLst>
        </p:spPr>
      </p:pic>
      <p:sp>
        <p:nvSpPr>
          <p:cNvPr id="19" name="Flecha: a la derecha 18">
            <a:extLst>
              <a:ext uri="{FF2B5EF4-FFF2-40B4-BE49-F238E27FC236}">
                <a16:creationId xmlns:a16="http://schemas.microsoft.com/office/drawing/2014/main" id="{07D4E9FC-E56D-49F3-9C67-1614334C1EE2}"/>
              </a:ext>
            </a:extLst>
          </p:cNvPr>
          <p:cNvSpPr/>
          <p:nvPr/>
        </p:nvSpPr>
        <p:spPr>
          <a:xfrm>
            <a:off x="4251460" y="4340102"/>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esquinas redondeadas 27">
            <a:extLst>
              <a:ext uri="{FF2B5EF4-FFF2-40B4-BE49-F238E27FC236}">
                <a16:creationId xmlns:a16="http://schemas.microsoft.com/office/drawing/2014/main" id="{995560CE-2807-463D-93C1-35FA3B8900BE}"/>
              </a:ext>
            </a:extLst>
          </p:cNvPr>
          <p:cNvSpPr/>
          <p:nvPr/>
        </p:nvSpPr>
        <p:spPr>
          <a:xfrm>
            <a:off x="2248911" y="0"/>
            <a:ext cx="5893502" cy="7033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7000"/>
              </a:lnSpc>
              <a:spcAft>
                <a:spcPts val="800"/>
              </a:spcAft>
            </a:pP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POLITICO INSTITUCIONAL</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3" name="Rectángulo: esquinas redondeadas 2">
            <a:extLst>
              <a:ext uri="{FF2B5EF4-FFF2-40B4-BE49-F238E27FC236}">
                <a16:creationId xmlns:a16="http://schemas.microsoft.com/office/drawing/2014/main" id="{0C07081D-B09A-42DF-9F51-5934F3FC65E3}"/>
              </a:ext>
            </a:extLst>
          </p:cNvPr>
          <p:cNvSpPr/>
          <p:nvPr/>
        </p:nvSpPr>
        <p:spPr>
          <a:xfrm>
            <a:off x="181953" y="1497826"/>
            <a:ext cx="5064370"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*Implementación del Comité de Seguridad Parroquial.</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4958B336-1AD8-4FCF-AEF3-5392941D1F52}"/>
              </a:ext>
            </a:extLst>
          </p:cNvPr>
          <p:cNvSpPr/>
          <p:nvPr/>
        </p:nvSpPr>
        <p:spPr>
          <a:xfrm>
            <a:off x="124917" y="3000943"/>
            <a:ext cx="5064370" cy="603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*Fortalecimiento de las Juntas de Agua Potable.</a:t>
            </a:r>
          </a:p>
        </p:txBody>
      </p:sp>
      <p:sp>
        <p:nvSpPr>
          <p:cNvPr id="9" name="Flecha: a la derecha 8">
            <a:extLst>
              <a:ext uri="{FF2B5EF4-FFF2-40B4-BE49-F238E27FC236}">
                <a16:creationId xmlns:a16="http://schemas.microsoft.com/office/drawing/2014/main" id="{10FB1762-73CA-4798-85C9-0DC07685F08B}"/>
              </a:ext>
            </a:extLst>
          </p:cNvPr>
          <p:cNvSpPr/>
          <p:nvPr/>
        </p:nvSpPr>
        <p:spPr>
          <a:xfrm>
            <a:off x="5364384" y="1719247"/>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esquinas redondeadas 14">
            <a:extLst>
              <a:ext uri="{FF2B5EF4-FFF2-40B4-BE49-F238E27FC236}">
                <a16:creationId xmlns:a16="http://schemas.microsoft.com/office/drawing/2014/main" id="{EEC10CED-9789-4F10-BC18-3534B25E8372}"/>
              </a:ext>
            </a:extLst>
          </p:cNvPr>
          <p:cNvSpPr/>
          <p:nvPr/>
        </p:nvSpPr>
        <p:spPr>
          <a:xfrm>
            <a:off x="1622474" y="222260"/>
            <a:ext cx="7394917" cy="60397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a:p>
            <a:pPr algn="ctr"/>
            <a:endPar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POLITICO INSTITUCIONAL</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a:p>
            <a:pPr algn="ctr"/>
            <a:r>
              <a:rPr lang="es-EC" sz="24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 </a:t>
            </a:r>
            <a:endParaRPr lang="es-EC" sz="2400" dirty="0">
              <a:solidFill>
                <a:schemeClr val="accent3"/>
              </a:solidFill>
              <a:latin typeface="Algerian" panose="04020705040A02060702" pitchFamily="82" charset="0"/>
            </a:endParaRPr>
          </a:p>
        </p:txBody>
      </p:sp>
      <p:sp>
        <p:nvSpPr>
          <p:cNvPr id="17" name="Rectángulo: esquinas redondeadas 16">
            <a:extLst>
              <a:ext uri="{FF2B5EF4-FFF2-40B4-BE49-F238E27FC236}">
                <a16:creationId xmlns:a16="http://schemas.microsoft.com/office/drawing/2014/main" id="{6E4B6C4B-56AB-4A47-8FA1-0DB694FC539E}"/>
              </a:ext>
            </a:extLst>
          </p:cNvPr>
          <p:cNvSpPr/>
          <p:nvPr/>
        </p:nvSpPr>
        <p:spPr>
          <a:xfrm>
            <a:off x="6369734" y="1334126"/>
            <a:ext cx="5672211" cy="1087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realizaron capacitaciones a actores de la comunidad para crear el comité de Seguridad Parroquial.</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Flecha: a la derecha 18">
            <a:extLst>
              <a:ext uri="{FF2B5EF4-FFF2-40B4-BE49-F238E27FC236}">
                <a16:creationId xmlns:a16="http://schemas.microsoft.com/office/drawing/2014/main" id="{DAF05D94-B20B-4778-86C7-826986D00020}"/>
              </a:ext>
            </a:extLst>
          </p:cNvPr>
          <p:cNvSpPr/>
          <p:nvPr/>
        </p:nvSpPr>
        <p:spPr>
          <a:xfrm>
            <a:off x="5351815" y="3000943"/>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esquinas redondeadas 20">
            <a:extLst>
              <a:ext uri="{FF2B5EF4-FFF2-40B4-BE49-F238E27FC236}">
                <a16:creationId xmlns:a16="http://schemas.microsoft.com/office/drawing/2014/main" id="{730D5186-AAA0-4B88-B8D8-EE3CDF34C177}"/>
              </a:ext>
            </a:extLst>
          </p:cNvPr>
          <p:cNvSpPr/>
          <p:nvPr/>
        </p:nvSpPr>
        <p:spPr>
          <a:xfrm>
            <a:off x="6455247" y="2645902"/>
            <a:ext cx="5586698" cy="1486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*Firma de convenio con la Junta de Agua Potable de la parroquia, para incentivar reactivación en Juntas de Agua de los recintos.</a:t>
            </a: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*Pruebas a muestras de agua potable para saber estado de la misma.</a:t>
            </a:r>
          </a:p>
        </p:txBody>
      </p:sp>
      <p:sp>
        <p:nvSpPr>
          <p:cNvPr id="23" name="Rectángulo: esquinas redondeadas 22">
            <a:extLst>
              <a:ext uri="{FF2B5EF4-FFF2-40B4-BE49-F238E27FC236}">
                <a16:creationId xmlns:a16="http://schemas.microsoft.com/office/drawing/2014/main" id="{61907917-1432-4856-969D-A1F0A8558C83}"/>
              </a:ext>
            </a:extLst>
          </p:cNvPr>
          <p:cNvSpPr/>
          <p:nvPr/>
        </p:nvSpPr>
        <p:spPr>
          <a:xfrm>
            <a:off x="130563" y="4499976"/>
            <a:ext cx="5064370" cy="754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*Actualización del Plan de Desarrollo y Ordenamiento Territorial de la parroquia.</a:t>
            </a:r>
          </a:p>
        </p:txBody>
      </p:sp>
      <p:sp>
        <p:nvSpPr>
          <p:cNvPr id="25" name="Rectángulo: esquinas redondeadas 24">
            <a:extLst>
              <a:ext uri="{FF2B5EF4-FFF2-40B4-BE49-F238E27FC236}">
                <a16:creationId xmlns:a16="http://schemas.microsoft.com/office/drawing/2014/main" id="{F106140B-0111-4171-B689-EAA5171F7510}"/>
              </a:ext>
            </a:extLst>
          </p:cNvPr>
          <p:cNvSpPr/>
          <p:nvPr/>
        </p:nvSpPr>
        <p:spPr>
          <a:xfrm>
            <a:off x="6455247" y="4400856"/>
            <a:ext cx="5586698" cy="966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 realizó la actualización del Plan de Desarrollo y Ordenamiento Territorial de la Parroquia, proceso en el que participó activamente la comunidad. </a:t>
            </a:r>
          </a:p>
        </p:txBody>
      </p:sp>
      <p:sp>
        <p:nvSpPr>
          <p:cNvPr id="27" name="Flecha: a la derecha 26">
            <a:extLst>
              <a:ext uri="{FF2B5EF4-FFF2-40B4-BE49-F238E27FC236}">
                <a16:creationId xmlns:a16="http://schemas.microsoft.com/office/drawing/2014/main" id="{00EE3597-6CC0-4EC5-97F0-538AD188EF9C}"/>
              </a:ext>
            </a:extLst>
          </p:cNvPr>
          <p:cNvSpPr/>
          <p:nvPr/>
        </p:nvSpPr>
        <p:spPr>
          <a:xfrm>
            <a:off x="5364384" y="4575076"/>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esquinas redondeadas 28">
            <a:extLst>
              <a:ext uri="{FF2B5EF4-FFF2-40B4-BE49-F238E27FC236}">
                <a16:creationId xmlns:a16="http://schemas.microsoft.com/office/drawing/2014/main" id="{1B7B9F9C-81FB-4AE5-A0B9-27DDFA4C2332}"/>
              </a:ext>
            </a:extLst>
          </p:cNvPr>
          <p:cNvSpPr/>
          <p:nvPr/>
        </p:nvSpPr>
        <p:spPr>
          <a:xfrm>
            <a:off x="130563" y="5759813"/>
            <a:ext cx="5064370" cy="750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*Plan de Comunicación para difundir el PDOT y Fortalecer la Imagen del GAD Parroquial.</a:t>
            </a:r>
          </a:p>
        </p:txBody>
      </p:sp>
      <p:sp>
        <p:nvSpPr>
          <p:cNvPr id="31" name="Rectángulo: esquinas redondeadas 30">
            <a:extLst>
              <a:ext uri="{FF2B5EF4-FFF2-40B4-BE49-F238E27FC236}">
                <a16:creationId xmlns:a16="http://schemas.microsoft.com/office/drawing/2014/main" id="{E13695F3-0DEC-450B-9D9A-16475B1A5CE6}"/>
              </a:ext>
            </a:extLst>
          </p:cNvPr>
          <p:cNvSpPr/>
          <p:nvPr/>
        </p:nvSpPr>
        <p:spPr>
          <a:xfrm>
            <a:off x="6474739" y="5832878"/>
            <a:ext cx="5586698" cy="6039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 subió el PDOT a la página del GAD Parroquial. </a:t>
            </a:r>
          </a:p>
        </p:txBody>
      </p:sp>
      <p:sp>
        <p:nvSpPr>
          <p:cNvPr id="33" name="Flecha: a la derecha 32">
            <a:extLst>
              <a:ext uri="{FF2B5EF4-FFF2-40B4-BE49-F238E27FC236}">
                <a16:creationId xmlns:a16="http://schemas.microsoft.com/office/drawing/2014/main" id="{F676C922-5E32-430F-AD31-3D6F3B69548F}"/>
              </a:ext>
            </a:extLst>
          </p:cNvPr>
          <p:cNvSpPr/>
          <p:nvPr/>
        </p:nvSpPr>
        <p:spPr>
          <a:xfrm>
            <a:off x="5364384" y="5832878"/>
            <a:ext cx="940904" cy="603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358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E9C9889C-B47F-453B-8507-D5A54B1A30B9}"/>
              </a:ext>
            </a:extLst>
          </p:cNvPr>
          <p:cNvSpPr/>
          <p:nvPr/>
        </p:nvSpPr>
        <p:spPr>
          <a:xfrm>
            <a:off x="204403" y="2598787"/>
            <a:ext cx="4089015" cy="703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*Plan de capacitación a funcionarios del GAD Parroquial.</a:t>
            </a:r>
          </a:p>
          <a:p>
            <a:pPr algn="just">
              <a:lnSpc>
                <a:spcPct val="107000"/>
              </a:lnSpc>
              <a:spcAft>
                <a:spcPts val="800"/>
              </a:spcAft>
            </a:pPr>
            <a:endPar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id="{75D51435-8399-4D8F-8347-32EA8A6911AE}"/>
              </a:ext>
            </a:extLst>
          </p:cNvPr>
          <p:cNvSpPr/>
          <p:nvPr/>
        </p:nvSpPr>
        <p:spPr>
          <a:xfrm>
            <a:off x="5824697" y="1564812"/>
            <a:ext cx="6048436" cy="281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*Capacitaciones a Legislativo del GAD Parroquial en niveles de participación ciudadana.</a:t>
            </a:r>
          </a:p>
          <a:p>
            <a:r>
              <a:rPr lang="es-EC"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*Capacitaciones al Personal del GAD Parroquial en temas de: Ley de acceso a la información, Gestión de riesgos, Exigibilidad de derechos de grupos de atención prioritaria, escuela de familias, fases del proceso de actualización del PDOT, procesos de compras públicas, gestión de las autoridades y funcionarias del sector público.</a:t>
            </a:r>
          </a:p>
        </p:txBody>
      </p:sp>
      <p:pic>
        <p:nvPicPr>
          <p:cNvPr id="18" name="Imagen 17">
            <a:extLst>
              <a:ext uri="{FF2B5EF4-FFF2-40B4-BE49-F238E27FC236}">
                <a16:creationId xmlns:a16="http://schemas.microsoft.com/office/drawing/2014/main" id="{637460D5-0178-4458-9927-95B88FEF6909}"/>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gradFill>
            <a:gsLst>
              <a:gs pos="19462">
                <a:srgbClr val="63B8D7"/>
              </a:gs>
              <a:gs pos="55500">
                <a:srgbClr val="B2DBB5"/>
              </a:gs>
              <a:gs pos="0">
                <a:srgbClr val="92D050"/>
              </a:gs>
              <a:gs pos="37000">
                <a:srgbClr val="89C9C6"/>
              </a:gs>
              <a:gs pos="74000">
                <a:schemeClr val="accent1">
                  <a:lumMod val="45000"/>
                  <a:lumOff val="55000"/>
                </a:schemeClr>
              </a:gs>
              <a:gs pos="83000">
                <a:schemeClr val="accent1">
                  <a:lumMod val="45000"/>
                  <a:lumOff val="55000"/>
                </a:schemeClr>
              </a:gs>
              <a:gs pos="100000">
                <a:srgbClr val="92D050"/>
              </a:gs>
            </a:gsLst>
            <a:lin ang="5400000" scaled="1"/>
          </a:gradFill>
          <a:ln>
            <a:noFill/>
          </a:ln>
          <a:effectLst>
            <a:reflection blurRad="12700" stA="38000" endPos="28000" dist="5000" dir="5400000" sy="-100000" algn="bl" rotWithShape="0"/>
          </a:effectLst>
        </p:spPr>
      </p:pic>
      <p:sp>
        <p:nvSpPr>
          <p:cNvPr id="19" name="Flecha: a la derecha 18">
            <a:extLst>
              <a:ext uri="{FF2B5EF4-FFF2-40B4-BE49-F238E27FC236}">
                <a16:creationId xmlns:a16="http://schemas.microsoft.com/office/drawing/2014/main" id="{07D4E9FC-E56D-49F3-9C67-1614334C1EE2}"/>
              </a:ext>
            </a:extLst>
          </p:cNvPr>
          <p:cNvSpPr/>
          <p:nvPr/>
        </p:nvSpPr>
        <p:spPr>
          <a:xfrm>
            <a:off x="4724449" y="2733648"/>
            <a:ext cx="715107" cy="433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esquinas redondeadas 27">
            <a:extLst>
              <a:ext uri="{FF2B5EF4-FFF2-40B4-BE49-F238E27FC236}">
                <a16:creationId xmlns:a16="http://schemas.microsoft.com/office/drawing/2014/main" id="{995560CE-2807-463D-93C1-35FA3B8900BE}"/>
              </a:ext>
            </a:extLst>
          </p:cNvPr>
          <p:cNvSpPr/>
          <p:nvPr/>
        </p:nvSpPr>
        <p:spPr>
          <a:xfrm>
            <a:off x="2248911" y="0"/>
            <a:ext cx="5893502" cy="7033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07000"/>
              </a:lnSpc>
              <a:spcAft>
                <a:spcPts val="800"/>
              </a:spcAft>
            </a:pP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COMPONENTE POLITICO INSTITUCIONAL</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98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0" y="625100"/>
            <a:ext cx="10407087" cy="553998"/>
          </a:xfrm>
        </p:spPr>
        <p:txBody>
          <a:bodyPr/>
          <a:lstStyle/>
          <a:p>
            <a:pPr algn="ctr"/>
            <a:r>
              <a:rPr lang="es-EC" sz="2800"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PROYECTOS RELACIONADOS AL COMPONENTE</a:t>
            </a:r>
            <a:endParaRPr lang="es-EC" sz="2800" dirty="0">
              <a:solidFill>
                <a:schemeClr val="accent3"/>
              </a:solidFill>
              <a:latin typeface="Algerian" panose="04020705040A02060702" pitchFamily="82"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17EC3AE4-2823-4B07-9740-CACBA37C0337}"/>
              </a:ext>
            </a:extLst>
          </p:cNvPr>
          <p:cNvGraphicFramePr>
            <a:graphicFrameLocks noGrp="1"/>
          </p:cNvGraphicFramePr>
          <p:nvPr>
            <p:extLst>
              <p:ext uri="{D42A27DB-BD31-4B8C-83A1-F6EECF244321}">
                <p14:modId xmlns:p14="http://schemas.microsoft.com/office/powerpoint/2010/main" val="675961100"/>
              </p:ext>
            </p:extLst>
          </p:nvPr>
        </p:nvGraphicFramePr>
        <p:xfrm>
          <a:off x="698548" y="1650442"/>
          <a:ext cx="10963567" cy="1993710"/>
        </p:xfrm>
        <a:graphic>
          <a:graphicData uri="http://schemas.openxmlformats.org/drawingml/2006/table">
            <a:tbl>
              <a:tblPr firstRow="1" firstCol="1" bandRow="1">
                <a:tableStyleId>{5C22544A-7EE6-4342-B048-85BDC9FD1C3A}</a:tableStyleId>
              </a:tblPr>
              <a:tblGrid>
                <a:gridCol w="5038162">
                  <a:extLst>
                    <a:ext uri="{9D8B030D-6E8A-4147-A177-3AD203B41FA5}">
                      <a16:colId xmlns:a16="http://schemas.microsoft.com/office/drawing/2014/main" val="644009552"/>
                    </a:ext>
                  </a:extLst>
                </a:gridCol>
                <a:gridCol w="1924973">
                  <a:extLst>
                    <a:ext uri="{9D8B030D-6E8A-4147-A177-3AD203B41FA5}">
                      <a16:colId xmlns:a16="http://schemas.microsoft.com/office/drawing/2014/main" val="2504991922"/>
                    </a:ext>
                  </a:extLst>
                </a:gridCol>
                <a:gridCol w="2074414">
                  <a:extLst>
                    <a:ext uri="{9D8B030D-6E8A-4147-A177-3AD203B41FA5}">
                      <a16:colId xmlns:a16="http://schemas.microsoft.com/office/drawing/2014/main" val="3689611508"/>
                    </a:ext>
                  </a:extLst>
                </a:gridCol>
                <a:gridCol w="1926018">
                  <a:extLst>
                    <a:ext uri="{9D8B030D-6E8A-4147-A177-3AD203B41FA5}">
                      <a16:colId xmlns:a16="http://schemas.microsoft.com/office/drawing/2014/main" val="3305073065"/>
                    </a:ext>
                  </a:extLst>
                </a:gridCol>
              </a:tblGrid>
              <a:tr h="514322">
                <a:tc>
                  <a:txBody>
                    <a:bodyPr/>
                    <a:lstStyle/>
                    <a:p>
                      <a:pPr algn="just">
                        <a:lnSpc>
                          <a:spcPct val="107000"/>
                        </a:lnSpc>
                        <a:spcAft>
                          <a:spcPts val="800"/>
                        </a:spcAft>
                      </a:pPr>
                      <a:r>
                        <a:rPr lang="es-EC" sz="1800">
                          <a:effectLst/>
                        </a:rPr>
                        <a:t>PROYECTO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PRESUPUESTO PLANIFICADO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EJECUTADO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 DE EJECUCIÓN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5193616"/>
                  </a:ext>
                </a:extLst>
              </a:tr>
              <a:tr h="514322">
                <a:tc>
                  <a:txBody>
                    <a:bodyPr/>
                    <a:lstStyle/>
                    <a:p>
                      <a:pPr algn="just">
                        <a:lnSpc>
                          <a:spcPct val="107000"/>
                        </a:lnSpc>
                        <a:spcAft>
                          <a:spcPts val="800"/>
                        </a:spcAft>
                      </a:pPr>
                      <a:r>
                        <a:rPr lang="es-EC" sz="1800">
                          <a:effectLst/>
                        </a:rPr>
                        <a:t>Mantenimiento y readecuación del edificio del GAD Parroquial.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7.958,59</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7.954,80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99.95 %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4774810"/>
                  </a:ext>
                </a:extLst>
              </a:tr>
              <a:tr h="514322">
                <a:tc>
                  <a:txBody>
                    <a:bodyPr/>
                    <a:lstStyle/>
                    <a:p>
                      <a:pPr algn="just">
                        <a:lnSpc>
                          <a:spcPct val="107000"/>
                        </a:lnSpc>
                        <a:spcAft>
                          <a:spcPts val="800"/>
                        </a:spcAft>
                      </a:pPr>
                      <a:r>
                        <a:rPr lang="es-EC" sz="1800">
                          <a:effectLst/>
                        </a:rPr>
                        <a:t>Mantenimiento y readecuación del Edificio del Centro de Potencialidades.</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7.958,59</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7.954.,80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99.95 %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6933764"/>
                  </a:ext>
                </a:extLst>
              </a:tr>
              <a:tr h="250523">
                <a:tc>
                  <a:txBody>
                    <a:bodyPr/>
                    <a:lstStyle/>
                    <a:p>
                      <a:pPr algn="just">
                        <a:lnSpc>
                          <a:spcPct val="107000"/>
                        </a:lnSpc>
                        <a:spcAft>
                          <a:spcPts val="800"/>
                        </a:spcAft>
                      </a:pPr>
                      <a:r>
                        <a:rPr lang="es-EC" sz="1800" dirty="0">
                          <a:effectLst/>
                        </a:rPr>
                        <a:t>TOTAL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15.917,18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15.909,60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9144937"/>
                  </a:ext>
                </a:extLst>
              </a:tr>
            </a:tbl>
          </a:graphicData>
        </a:graphic>
      </p:graphicFrame>
      <p:graphicFrame>
        <p:nvGraphicFramePr>
          <p:cNvPr id="6" name="Tabla 5">
            <a:extLst>
              <a:ext uri="{FF2B5EF4-FFF2-40B4-BE49-F238E27FC236}">
                <a16:creationId xmlns:a16="http://schemas.microsoft.com/office/drawing/2014/main" id="{41F855A5-EEB2-42CE-991A-F13891E6063C}"/>
              </a:ext>
            </a:extLst>
          </p:cNvPr>
          <p:cNvGraphicFramePr>
            <a:graphicFrameLocks noGrp="1"/>
          </p:cNvGraphicFramePr>
          <p:nvPr>
            <p:extLst>
              <p:ext uri="{D42A27DB-BD31-4B8C-83A1-F6EECF244321}">
                <p14:modId xmlns:p14="http://schemas.microsoft.com/office/powerpoint/2010/main" val="2450003867"/>
              </p:ext>
            </p:extLst>
          </p:nvPr>
        </p:nvGraphicFramePr>
        <p:xfrm>
          <a:off x="698549" y="4246320"/>
          <a:ext cx="10963567" cy="1432582"/>
        </p:xfrm>
        <a:graphic>
          <a:graphicData uri="http://schemas.openxmlformats.org/drawingml/2006/table">
            <a:tbl>
              <a:tblPr firstRow="1" firstCol="1" bandRow="1">
                <a:tableStyleId>{5C22544A-7EE6-4342-B048-85BDC9FD1C3A}</a:tableStyleId>
              </a:tblPr>
              <a:tblGrid>
                <a:gridCol w="3656086">
                  <a:extLst>
                    <a:ext uri="{9D8B030D-6E8A-4147-A177-3AD203B41FA5}">
                      <a16:colId xmlns:a16="http://schemas.microsoft.com/office/drawing/2014/main" val="3115729643"/>
                    </a:ext>
                  </a:extLst>
                </a:gridCol>
                <a:gridCol w="2492093">
                  <a:extLst>
                    <a:ext uri="{9D8B030D-6E8A-4147-A177-3AD203B41FA5}">
                      <a16:colId xmlns:a16="http://schemas.microsoft.com/office/drawing/2014/main" val="196360211"/>
                    </a:ext>
                  </a:extLst>
                </a:gridCol>
                <a:gridCol w="2655028">
                  <a:extLst>
                    <a:ext uri="{9D8B030D-6E8A-4147-A177-3AD203B41FA5}">
                      <a16:colId xmlns:a16="http://schemas.microsoft.com/office/drawing/2014/main" val="1037406918"/>
                    </a:ext>
                  </a:extLst>
                </a:gridCol>
                <a:gridCol w="2160360">
                  <a:extLst>
                    <a:ext uri="{9D8B030D-6E8A-4147-A177-3AD203B41FA5}">
                      <a16:colId xmlns:a16="http://schemas.microsoft.com/office/drawing/2014/main" val="2501671779"/>
                    </a:ext>
                  </a:extLst>
                </a:gridCol>
              </a:tblGrid>
              <a:tr h="815032">
                <a:tc>
                  <a:txBody>
                    <a:bodyPr/>
                    <a:lstStyle/>
                    <a:p>
                      <a:pPr algn="just">
                        <a:lnSpc>
                          <a:spcPct val="107000"/>
                        </a:lnSpc>
                        <a:spcAft>
                          <a:spcPts val="800"/>
                        </a:spcAft>
                      </a:pPr>
                      <a:r>
                        <a:rPr lang="es-EC" sz="1800">
                          <a:effectLst/>
                        </a:rPr>
                        <a:t>COMPONENTE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PLANIFICADO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PRESUPUESTO EJECUTADO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 DE EJECUCIÓN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1971511"/>
                  </a:ext>
                </a:extLst>
              </a:tr>
              <a:tr h="617550">
                <a:tc>
                  <a:txBody>
                    <a:bodyPr/>
                    <a:lstStyle/>
                    <a:p>
                      <a:pPr algn="just">
                        <a:lnSpc>
                          <a:spcPct val="107000"/>
                        </a:lnSpc>
                        <a:spcAft>
                          <a:spcPts val="800"/>
                        </a:spcAft>
                      </a:pPr>
                      <a:r>
                        <a:rPr lang="es-EC" sz="1800">
                          <a:effectLst/>
                        </a:rPr>
                        <a:t>POLITICO INSTITUCIONAL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15.917,18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15.909,60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99.95 %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3756183"/>
                  </a:ext>
                </a:extLst>
              </a:tr>
            </a:tbl>
          </a:graphicData>
        </a:graphic>
      </p:graphicFrame>
    </p:spTree>
    <p:extLst>
      <p:ext uri="{BB962C8B-B14F-4D97-AF65-F5344CB8AC3E}">
        <p14:creationId xmlns:p14="http://schemas.microsoft.com/office/powerpoint/2010/main" val="71604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B45FF260-488A-4E09-AC7D-F2B731C0E463}"/>
              </a:ext>
            </a:extLst>
          </p:cNvPr>
          <p:cNvSpPr/>
          <p:nvPr/>
        </p:nvSpPr>
        <p:spPr>
          <a:xfrm>
            <a:off x="693859" y="175779"/>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ACTIVIDADES DE PARTICIPACIÓN CIUDADANA</a:t>
            </a:r>
            <a:endParaRPr lang="es-EC" sz="2000" dirty="0">
              <a:solidFill>
                <a:schemeClr val="accent3">
                  <a:lumMod val="75000"/>
                </a:schemeClr>
              </a:solidFill>
              <a:latin typeface="Algerian" panose="04020705040A02060702" pitchFamily="82" charset="0"/>
            </a:endParaRPr>
          </a:p>
        </p:txBody>
      </p:sp>
      <p:pic>
        <p:nvPicPr>
          <p:cNvPr id="11" name="Imagen 10">
            <a:extLst>
              <a:ext uri="{FF2B5EF4-FFF2-40B4-BE49-F238E27FC236}">
                <a16:creationId xmlns:a16="http://schemas.microsoft.com/office/drawing/2014/main" id="{84E61852-C6D9-4C4E-BE5B-A7545F81E0F1}"/>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4734BD84-2EA4-4FA9-839F-18C7A214C8B9}"/>
              </a:ext>
            </a:extLst>
          </p:cNvPr>
          <p:cNvPicPr>
            <a:picLocks noChangeAspect="1"/>
          </p:cNvPicPr>
          <p:nvPr/>
        </p:nvPicPr>
        <p:blipFill>
          <a:blip r:embed="rId3"/>
          <a:stretch>
            <a:fillRect/>
          </a:stretch>
        </p:blipFill>
        <p:spPr>
          <a:xfrm>
            <a:off x="78022" y="842014"/>
            <a:ext cx="2601389" cy="1951042"/>
          </a:xfrm>
          <a:prstGeom prst="rect">
            <a:avLst/>
          </a:prstGeom>
        </p:spPr>
      </p:pic>
      <p:pic>
        <p:nvPicPr>
          <p:cNvPr id="5" name="Imagen 4">
            <a:extLst>
              <a:ext uri="{FF2B5EF4-FFF2-40B4-BE49-F238E27FC236}">
                <a16:creationId xmlns:a16="http://schemas.microsoft.com/office/drawing/2014/main" id="{76516FA3-70CB-4BCF-AFDE-4252C457AA46}"/>
              </a:ext>
            </a:extLst>
          </p:cNvPr>
          <p:cNvPicPr>
            <a:picLocks noChangeAspect="1"/>
          </p:cNvPicPr>
          <p:nvPr/>
        </p:nvPicPr>
        <p:blipFill>
          <a:blip r:embed="rId4"/>
          <a:stretch>
            <a:fillRect/>
          </a:stretch>
        </p:blipFill>
        <p:spPr>
          <a:xfrm>
            <a:off x="2868102" y="842014"/>
            <a:ext cx="2657912" cy="1996949"/>
          </a:xfrm>
          <a:prstGeom prst="rect">
            <a:avLst/>
          </a:prstGeom>
        </p:spPr>
      </p:pic>
      <p:pic>
        <p:nvPicPr>
          <p:cNvPr id="6" name="Imagen 5">
            <a:extLst>
              <a:ext uri="{FF2B5EF4-FFF2-40B4-BE49-F238E27FC236}">
                <a16:creationId xmlns:a16="http://schemas.microsoft.com/office/drawing/2014/main" id="{0D6B3F99-168E-43BD-9CAB-03F4239273E5}"/>
              </a:ext>
            </a:extLst>
          </p:cNvPr>
          <p:cNvPicPr>
            <a:picLocks noChangeAspect="1"/>
          </p:cNvPicPr>
          <p:nvPr/>
        </p:nvPicPr>
        <p:blipFill>
          <a:blip r:embed="rId5"/>
          <a:stretch>
            <a:fillRect/>
          </a:stretch>
        </p:blipFill>
        <p:spPr>
          <a:xfrm>
            <a:off x="5714705" y="842014"/>
            <a:ext cx="2732381" cy="2049286"/>
          </a:xfrm>
          <a:prstGeom prst="rect">
            <a:avLst/>
          </a:prstGeom>
        </p:spPr>
      </p:pic>
      <p:pic>
        <p:nvPicPr>
          <p:cNvPr id="9" name="Imagen 8">
            <a:extLst>
              <a:ext uri="{FF2B5EF4-FFF2-40B4-BE49-F238E27FC236}">
                <a16:creationId xmlns:a16="http://schemas.microsoft.com/office/drawing/2014/main" id="{026182B9-82EC-49DB-80EA-CE377F1A5538}"/>
              </a:ext>
            </a:extLst>
          </p:cNvPr>
          <p:cNvPicPr>
            <a:picLocks noChangeAspect="1"/>
          </p:cNvPicPr>
          <p:nvPr/>
        </p:nvPicPr>
        <p:blipFill>
          <a:blip r:embed="rId6"/>
          <a:stretch>
            <a:fillRect/>
          </a:stretch>
        </p:blipFill>
        <p:spPr>
          <a:xfrm>
            <a:off x="8635777" y="1193295"/>
            <a:ext cx="2732381" cy="1626236"/>
          </a:xfrm>
          <a:prstGeom prst="rect">
            <a:avLst/>
          </a:prstGeom>
        </p:spPr>
      </p:pic>
      <p:sp>
        <p:nvSpPr>
          <p:cNvPr id="12" name="Rectángulo: esquinas redondeadas 11">
            <a:extLst>
              <a:ext uri="{FF2B5EF4-FFF2-40B4-BE49-F238E27FC236}">
                <a16:creationId xmlns:a16="http://schemas.microsoft.com/office/drawing/2014/main" id="{4C5CE433-E370-4DA9-AE2A-C29826417F19}"/>
              </a:ext>
            </a:extLst>
          </p:cNvPr>
          <p:cNvSpPr/>
          <p:nvPr/>
        </p:nvSpPr>
        <p:spPr>
          <a:xfrm>
            <a:off x="918845" y="3016160"/>
            <a:ext cx="9214339" cy="54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chemeClr val="accent3">
                    <a:lumMod val="75000"/>
                  </a:schemeClr>
                </a:solidFill>
                <a:latin typeface="Algerian" panose="04020705040A02060702" pitchFamily="82" charset="0"/>
              </a:rPr>
              <a:t>CAPACITACIONES AL PERSONAL DEL GAD PARROQUIAL</a:t>
            </a:r>
            <a:endParaRPr lang="es-EC" sz="2000" dirty="0">
              <a:solidFill>
                <a:schemeClr val="accent3">
                  <a:lumMod val="75000"/>
                </a:schemeClr>
              </a:solidFill>
              <a:latin typeface="Algerian" panose="04020705040A02060702" pitchFamily="82" charset="0"/>
            </a:endParaRPr>
          </a:p>
        </p:txBody>
      </p:sp>
      <p:pic>
        <p:nvPicPr>
          <p:cNvPr id="19" name="Imagen 18">
            <a:extLst>
              <a:ext uri="{FF2B5EF4-FFF2-40B4-BE49-F238E27FC236}">
                <a16:creationId xmlns:a16="http://schemas.microsoft.com/office/drawing/2014/main" id="{049B2023-B668-4E50-816E-25AE41ABD78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808" y="3985991"/>
            <a:ext cx="2512294" cy="2217859"/>
          </a:xfrm>
          <a:prstGeom prst="rect">
            <a:avLst/>
          </a:prstGeom>
          <a:noFill/>
          <a:ln>
            <a:noFill/>
          </a:ln>
        </p:spPr>
      </p:pic>
      <p:pic>
        <p:nvPicPr>
          <p:cNvPr id="14" name="Imagen 13">
            <a:extLst>
              <a:ext uri="{FF2B5EF4-FFF2-40B4-BE49-F238E27FC236}">
                <a16:creationId xmlns:a16="http://schemas.microsoft.com/office/drawing/2014/main" id="{268C50A2-C50A-4B55-B76B-157608E883AD}"/>
              </a:ext>
            </a:extLst>
          </p:cNvPr>
          <p:cNvPicPr>
            <a:picLocks noChangeAspect="1"/>
          </p:cNvPicPr>
          <p:nvPr/>
        </p:nvPicPr>
        <p:blipFill>
          <a:blip r:embed="rId8"/>
          <a:stretch>
            <a:fillRect/>
          </a:stretch>
        </p:blipFill>
        <p:spPr>
          <a:xfrm>
            <a:off x="3312026" y="4023239"/>
            <a:ext cx="4805357" cy="2217858"/>
          </a:xfrm>
          <a:prstGeom prst="rect">
            <a:avLst/>
          </a:prstGeom>
        </p:spPr>
      </p:pic>
      <p:pic>
        <p:nvPicPr>
          <p:cNvPr id="15" name="Imagen 14">
            <a:extLst>
              <a:ext uri="{FF2B5EF4-FFF2-40B4-BE49-F238E27FC236}">
                <a16:creationId xmlns:a16="http://schemas.microsoft.com/office/drawing/2014/main" id="{70B21FBD-ACD6-4F7E-9C46-8196EC96D474}"/>
              </a:ext>
            </a:extLst>
          </p:cNvPr>
          <p:cNvPicPr>
            <a:picLocks noChangeAspect="1"/>
          </p:cNvPicPr>
          <p:nvPr/>
        </p:nvPicPr>
        <p:blipFill>
          <a:blip r:embed="rId9"/>
          <a:stretch>
            <a:fillRect/>
          </a:stretch>
        </p:blipFill>
        <p:spPr>
          <a:xfrm>
            <a:off x="8679444" y="4023239"/>
            <a:ext cx="2907480" cy="2180611"/>
          </a:xfrm>
          <a:prstGeom prst="rect">
            <a:avLst/>
          </a:prstGeom>
        </p:spPr>
      </p:pic>
    </p:spTree>
    <p:extLst>
      <p:ext uri="{BB962C8B-B14F-4D97-AF65-F5344CB8AC3E}">
        <p14:creationId xmlns:p14="http://schemas.microsoft.com/office/powerpoint/2010/main" val="9268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0" y="90345"/>
            <a:ext cx="10407087" cy="553998"/>
          </a:xfrm>
        </p:spPr>
        <p:txBody>
          <a:bodyPr/>
          <a:lstStyle/>
          <a:p>
            <a:pPr algn="ctr">
              <a:lnSpc>
                <a:spcPct val="107000"/>
              </a:lnSpc>
              <a:spcAft>
                <a:spcPts val="800"/>
              </a:spcAft>
            </a:pPr>
            <a:r>
              <a:rPr lang="es-EC" sz="2800" b="1"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rPr>
              <a:t>OTROS GASTOS DE LA INSTITUCIÓN</a:t>
            </a:r>
            <a:endParaRPr lang="es-EC" sz="2800" dirty="0">
              <a:solidFill>
                <a:schemeClr val="accent3"/>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3">
            <a:extLst>
              <a:ext uri="{FF2B5EF4-FFF2-40B4-BE49-F238E27FC236}">
                <a16:creationId xmlns:a16="http://schemas.microsoft.com/office/drawing/2014/main" id="{585873D3-86ED-42F8-BF8E-CE3C33F826DB}"/>
              </a:ext>
            </a:extLst>
          </p:cNvPr>
          <p:cNvGraphicFramePr>
            <a:graphicFrameLocks noGrp="1"/>
          </p:cNvGraphicFramePr>
          <p:nvPr>
            <p:extLst>
              <p:ext uri="{D42A27DB-BD31-4B8C-83A1-F6EECF244321}">
                <p14:modId xmlns:p14="http://schemas.microsoft.com/office/powerpoint/2010/main" val="303067959"/>
              </p:ext>
            </p:extLst>
          </p:nvPr>
        </p:nvGraphicFramePr>
        <p:xfrm>
          <a:off x="213706" y="608250"/>
          <a:ext cx="11757900" cy="6171860"/>
        </p:xfrm>
        <a:graphic>
          <a:graphicData uri="http://schemas.openxmlformats.org/drawingml/2006/table">
            <a:tbl>
              <a:tblPr firstRow="1" firstCol="1" bandRow="1">
                <a:tableStyleId>{5C22544A-7EE6-4342-B048-85BDC9FD1C3A}</a:tableStyleId>
              </a:tblPr>
              <a:tblGrid>
                <a:gridCol w="3048385">
                  <a:extLst>
                    <a:ext uri="{9D8B030D-6E8A-4147-A177-3AD203B41FA5}">
                      <a16:colId xmlns:a16="http://schemas.microsoft.com/office/drawing/2014/main" val="3692367395"/>
                    </a:ext>
                  </a:extLst>
                </a:gridCol>
                <a:gridCol w="2058695">
                  <a:extLst>
                    <a:ext uri="{9D8B030D-6E8A-4147-A177-3AD203B41FA5}">
                      <a16:colId xmlns:a16="http://schemas.microsoft.com/office/drawing/2014/main" val="3940751749"/>
                    </a:ext>
                  </a:extLst>
                </a:gridCol>
                <a:gridCol w="2058695">
                  <a:extLst>
                    <a:ext uri="{9D8B030D-6E8A-4147-A177-3AD203B41FA5}">
                      <a16:colId xmlns:a16="http://schemas.microsoft.com/office/drawing/2014/main" val="352967505"/>
                    </a:ext>
                  </a:extLst>
                </a:gridCol>
                <a:gridCol w="4592125">
                  <a:extLst>
                    <a:ext uri="{9D8B030D-6E8A-4147-A177-3AD203B41FA5}">
                      <a16:colId xmlns:a16="http://schemas.microsoft.com/office/drawing/2014/main" val="3567038872"/>
                    </a:ext>
                  </a:extLst>
                </a:gridCol>
              </a:tblGrid>
              <a:tr h="430585">
                <a:tc>
                  <a:txBody>
                    <a:bodyPr/>
                    <a:lstStyle/>
                    <a:p>
                      <a:pPr algn="just">
                        <a:lnSpc>
                          <a:spcPct val="107000"/>
                        </a:lnSpc>
                        <a:spcAft>
                          <a:spcPts val="800"/>
                        </a:spcAft>
                      </a:pPr>
                      <a:r>
                        <a:rPr lang="es-EC" sz="1400" dirty="0">
                          <a:effectLst/>
                        </a:rPr>
                        <a:t>DESCRIPCIÓN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PRESUPUESTO PLANIFICADO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PRESUPUESTO EJECUTADO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OBSERVACIONES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1772755985"/>
                  </a:ext>
                </a:extLst>
              </a:tr>
              <a:tr h="657427">
                <a:tc>
                  <a:txBody>
                    <a:bodyPr/>
                    <a:lstStyle/>
                    <a:p>
                      <a:pPr algn="just">
                        <a:lnSpc>
                          <a:spcPct val="107000"/>
                        </a:lnSpc>
                        <a:spcAft>
                          <a:spcPts val="800"/>
                        </a:spcAft>
                      </a:pPr>
                      <a:r>
                        <a:rPr lang="es-EC" sz="1400" dirty="0">
                          <a:effectLst/>
                        </a:rPr>
                        <a:t>Fortalecimiento Institucional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38362.08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35328.88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Viáticos interior-exterior, contribuciones a entidades públicas, capacitaciones, cuota crédito BDE.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890777983"/>
                  </a:ext>
                </a:extLst>
              </a:tr>
              <a:tr h="657427">
                <a:tc>
                  <a:txBody>
                    <a:bodyPr/>
                    <a:lstStyle/>
                    <a:p>
                      <a:pPr algn="just">
                        <a:lnSpc>
                          <a:spcPct val="107000"/>
                        </a:lnSpc>
                        <a:spcAft>
                          <a:spcPts val="800"/>
                        </a:spcAft>
                      </a:pPr>
                      <a:r>
                        <a:rPr lang="es-EC" sz="1400">
                          <a:effectLst/>
                        </a:rPr>
                        <a:t>Fortalecimiento Institucional.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11189.00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11188.80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Fiscalización e inspecciones técnicas. (</a:t>
                      </a:r>
                      <a:r>
                        <a:rPr lang="es-EC" sz="1400" dirty="0" err="1">
                          <a:effectLst/>
                        </a:rPr>
                        <a:t>Tertecom</a:t>
                      </a:r>
                      <a:r>
                        <a:rPr lang="es-EC" sz="1400" dirty="0">
                          <a:effectLst/>
                        </a:rPr>
                        <a:t>-fiscalización aceras y bordillos) José Mena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1881174196"/>
                  </a:ext>
                </a:extLst>
              </a:tr>
              <a:tr h="435015">
                <a:tc>
                  <a:txBody>
                    <a:bodyPr/>
                    <a:lstStyle/>
                    <a:p>
                      <a:pPr algn="just">
                        <a:lnSpc>
                          <a:spcPct val="107000"/>
                        </a:lnSpc>
                        <a:spcAft>
                          <a:spcPts val="800"/>
                        </a:spcAft>
                      </a:pPr>
                      <a:r>
                        <a:rPr lang="es-EC" sz="1400">
                          <a:effectLst/>
                        </a:rPr>
                        <a:t>Fortalecimiento Institucional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3200.00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1818.87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Servicios Básicos (agua potable, energía eléctrica)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1702623642"/>
                  </a:ext>
                </a:extLst>
              </a:tr>
              <a:tr h="3009976">
                <a:tc>
                  <a:txBody>
                    <a:bodyPr/>
                    <a:lstStyle/>
                    <a:p>
                      <a:pPr algn="just">
                        <a:lnSpc>
                          <a:spcPct val="107000"/>
                        </a:lnSpc>
                        <a:spcAft>
                          <a:spcPts val="800"/>
                        </a:spcAft>
                      </a:pPr>
                      <a:r>
                        <a:rPr lang="es-EC" sz="1400">
                          <a:effectLst/>
                        </a:rPr>
                        <a:t>Fortalecimiento Institucional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46900.00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46819.79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Estudios Aceras y Bordillos (9903.38-José Mena)</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Estudios calle Abdón Calderón (18500.00-José Mena)</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Contrato Rendición de Cuentas año 2018 (3408.41 – José Mena).</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Actualización del Plan de Desarrollo y Ordenamiento Territorial PDOT (15008.00 – Renato Zambrano García)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2147426902"/>
                  </a:ext>
                </a:extLst>
              </a:tr>
              <a:tr h="435015">
                <a:tc>
                  <a:txBody>
                    <a:bodyPr/>
                    <a:lstStyle/>
                    <a:p>
                      <a:pPr algn="just">
                        <a:lnSpc>
                          <a:spcPct val="107000"/>
                        </a:lnSpc>
                        <a:spcAft>
                          <a:spcPts val="800"/>
                        </a:spcAft>
                      </a:pPr>
                      <a:r>
                        <a:rPr lang="es-EC" sz="1400">
                          <a:effectLst/>
                        </a:rPr>
                        <a:t>Estudio y diseño de proyectos.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3500.00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0.00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2442428680"/>
                  </a:ext>
                </a:extLst>
              </a:tr>
              <a:tr h="212599">
                <a:tc>
                  <a:txBody>
                    <a:bodyPr/>
                    <a:lstStyle/>
                    <a:p>
                      <a:pPr algn="just">
                        <a:lnSpc>
                          <a:spcPct val="107000"/>
                        </a:lnSpc>
                        <a:spcAft>
                          <a:spcPts val="800"/>
                        </a:spcAft>
                      </a:pPr>
                      <a:r>
                        <a:rPr lang="es-EC" sz="1400">
                          <a:effectLst/>
                        </a:rPr>
                        <a:t>Cuentas por pagar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26427.51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26301.01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SRI, IESS, Servicios básicos pendientes.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3721638011"/>
                  </a:ext>
                </a:extLst>
              </a:tr>
              <a:tr h="212599">
                <a:tc>
                  <a:txBody>
                    <a:bodyPr/>
                    <a:lstStyle/>
                    <a:p>
                      <a:pPr algn="just">
                        <a:lnSpc>
                          <a:spcPct val="107000"/>
                        </a:lnSpc>
                        <a:spcAft>
                          <a:spcPts val="800"/>
                        </a:spcAft>
                      </a:pPr>
                      <a:r>
                        <a:rPr lang="es-EC" sz="1400">
                          <a:effectLst/>
                        </a:rPr>
                        <a:t>TOTAL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a:effectLst/>
                        </a:rPr>
                        <a:t>129578.59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121457.35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tc>
                  <a:txBody>
                    <a:bodyPr/>
                    <a:lstStyle/>
                    <a:p>
                      <a:pPr algn="just">
                        <a:lnSpc>
                          <a:spcPct val="107000"/>
                        </a:lnSpc>
                        <a:spcAft>
                          <a:spcPts val="80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119" marR="51119" marT="0" marB="0"/>
                </a:tc>
                <a:extLst>
                  <a:ext uri="{0D108BD9-81ED-4DB2-BD59-A6C34878D82A}">
                    <a16:rowId xmlns:a16="http://schemas.microsoft.com/office/drawing/2014/main" val="459295226"/>
                  </a:ext>
                </a:extLst>
              </a:tr>
            </a:tbl>
          </a:graphicData>
        </a:graphic>
      </p:graphicFrame>
    </p:spTree>
    <p:extLst>
      <p:ext uri="{BB962C8B-B14F-4D97-AF65-F5344CB8AC3E}">
        <p14:creationId xmlns:p14="http://schemas.microsoft.com/office/powerpoint/2010/main" val="40025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93895" y="66260"/>
            <a:ext cx="10407087" cy="553998"/>
          </a:xfrm>
        </p:spPr>
        <p:txBody>
          <a:bodyPr/>
          <a:lstStyle/>
          <a:p>
            <a:pPr algn="just">
              <a:lnSpc>
                <a:spcPct val="107000"/>
              </a:lnSpc>
              <a:spcAft>
                <a:spcPts val="800"/>
              </a:spcAft>
            </a:pPr>
            <a:r>
              <a:rPr lang="es-EC" sz="20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OBRAS REALIZADAS POR EL GAD PARROQUIAL SAN JACINTO DEL BÚA AÑO 2019</a:t>
            </a:r>
            <a:endParaRPr lang="es-EC" sz="20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407087" y="-20962"/>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a 5">
            <a:extLst>
              <a:ext uri="{FF2B5EF4-FFF2-40B4-BE49-F238E27FC236}">
                <a16:creationId xmlns:a16="http://schemas.microsoft.com/office/drawing/2014/main" id="{BC90D2E0-C84A-4C75-9246-347417B7EABE}"/>
              </a:ext>
            </a:extLst>
          </p:cNvPr>
          <p:cNvGraphicFramePr>
            <a:graphicFrameLocks noGrp="1"/>
          </p:cNvGraphicFramePr>
          <p:nvPr>
            <p:extLst>
              <p:ext uri="{D42A27DB-BD31-4B8C-83A1-F6EECF244321}">
                <p14:modId xmlns:p14="http://schemas.microsoft.com/office/powerpoint/2010/main" val="2302222566"/>
              </p:ext>
            </p:extLst>
          </p:nvPr>
        </p:nvGraphicFramePr>
        <p:xfrm>
          <a:off x="182882" y="707556"/>
          <a:ext cx="10224205" cy="5964082"/>
        </p:xfrm>
        <a:graphic>
          <a:graphicData uri="http://schemas.openxmlformats.org/drawingml/2006/table">
            <a:tbl>
              <a:tblPr firstRow="1" firstCol="1" bandRow="1">
                <a:tableStyleId>{5C22544A-7EE6-4342-B048-85BDC9FD1C3A}</a:tableStyleId>
              </a:tblPr>
              <a:tblGrid>
                <a:gridCol w="2954214">
                  <a:extLst>
                    <a:ext uri="{9D8B030D-6E8A-4147-A177-3AD203B41FA5}">
                      <a16:colId xmlns:a16="http://schemas.microsoft.com/office/drawing/2014/main" val="3010659078"/>
                    </a:ext>
                  </a:extLst>
                </a:gridCol>
                <a:gridCol w="1294228">
                  <a:extLst>
                    <a:ext uri="{9D8B030D-6E8A-4147-A177-3AD203B41FA5}">
                      <a16:colId xmlns:a16="http://schemas.microsoft.com/office/drawing/2014/main" val="465380969"/>
                    </a:ext>
                  </a:extLst>
                </a:gridCol>
                <a:gridCol w="2222695">
                  <a:extLst>
                    <a:ext uri="{9D8B030D-6E8A-4147-A177-3AD203B41FA5}">
                      <a16:colId xmlns:a16="http://schemas.microsoft.com/office/drawing/2014/main" val="3064615691"/>
                    </a:ext>
                  </a:extLst>
                </a:gridCol>
                <a:gridCol w="1524182">
                  <a:extLst>
                    <a:ext uri="{9D8B030D-6E8A-4147-A177-3AD203B41FA5}">
                      <a16:colId xmlns:a16="http://schemas.microsoft.com/office/drawing/2014/main" val="41658911"/>
                    </a:ext>
                  </a:extLst>
                </a:gridCol>
                <a:gridCol w="2228886">
                  <a:extLst>
                    <a:ext uri="{9D8B030D-6E8A-4147-A177-3AD203B41FA5}">
                      <a16:colId xmlns:a16="http://schemas.microsoft.com/office/drawing/2014/main" val="3644960286"/>
                    </a:ext>
                  </a:extLst>
                </a:gridCol>
              </a:tblGrid>
              <a:tr h="450721">
                <a:tc>
                  <a:txBody>
                    <a:bodyPr/>
                    <a:lstStyle/>
                    <a:p>
                      <a:pPr algn="just">
                        <a:lnSpc>
                          <a:spcPct val="107000"/>
                        </a:lnSpc>
                        <a:spcAft>
                          <a:spcPts val="800"/>
                        </a:spcAft>
                      </a:pPr>
                      <a:r>
                        <a:rPr lang="es-EC" sz="1400">
                          <a:effectLst/>
                        </a:rPr>
                        <a:t>OBRA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VALOR DE LA OBRA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PROCEDENCIA RECURSOS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ESTADO DE LA OBRA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PRESIDENTE QUE REALIZÓ LA OBRA.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extLst>
                  <a:ext uri="{0D108BD9-81ED-4DB2-BD59-A6C34878D82A}">
                    <a16:rowId xmlns:a16="http://schemas.microsoft.com/office/drawing/2014/main" val="169716311"/>
                  </a:ext>
                </a:extLst>
              </a:tr>
              <a:tr h="1538578">
                <a:tc>
                  <a:txBody>
                    <a:bodyPr/>
                    <a:lstStyle/>
                    <a:p>
                      <a:pPr algn="just">
                        <a:lnSpc>
                          <a:spcPct val="107000"/>
                        </a:lnSpc>
                        <a:spcAft>
                          <a:spcPts val="800"/>
                        </a:spcAft>
                      </a:pPr>
                      <a:r>
                        <a:rPr lang="es-EC" sz="1400">
                          <a:effectLst/>
                        </a:rPr>
                        <a:t>ACERAS Y BORDILLOS A LO LARGO DE LA AV. 16 DE AGOSTO DESDE LA UNIDAD EDUCATIVA SAN JACINTO DEL BÚA, HASTA LA CALLE VICENTE ROCAFUERTE. (GRUPO FIDIAS)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$159 695.05</a:t>
                      </a:r>
                    </a:p>
                    <a:p>
                      <a:pPr algn="just">
                        <a:lnSpc>
                          <a:spcPct val="107000"/>
                        </a:lnSpc>
                        <a:spcAft>
                          <a:spcPts val="800"/>
                        </a:spcAft>
                      </a:pPr>
                      <a:r>
                        <a:rPr lang="es-EC" sz="1400">
                          <a:effectLst/>
                        </a:rPr>
                        <a:t> </a:t>
                      </a:r>
                    </a:p>
                    <a:p>
                      <a:pPr algn="just">
                        <a:lnSpc>
                          <a:spcPct val="107000"/>
                        </a:lnSpc>
                        <a:spcAft>
                          <a:spcPts val="800"/>
                        </a:spcAft>
                      </a:pPr>
                      <a:r>
                        <a:rPr lang="es-EC" sz="1400">
                          <a:effectLst/>
                        </a:rPr>
                        <a:t> </a:t>
                      </a:r>
                    </a:p>
                    <a:p>
                      <a:pPr algn="just">
                        <a:lnSpc>
                          <a:spcPct val="107000"/>
                        </a:lnSpc>
                        <a:spcAft>
                          <a:spcPts val="800"/>
                        </a:spcAft>
                      </a:pPr>
                      <a:r>
                        <a:rPr lang="es-EC" sz="1400">
                          <a:effectLst/>
                        </a:rPr>
                        <a:t>(INC. IVA)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FONDOS GAD PARROQUIAL.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JOSE MENA MENA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extLst>
                  <a:ext uri="{0D108BD9-81ED-4DB2-BD59-A6C34878D82A}">
                    <a16:rowId xmlns:a16="http://schemas.microsoft.com/office/drawing/2014/main" val="1574322108"/>
                  </a:ext>
                </a:extLst>
              </a:tr>
              <a:tr h="1759774">
                <a:tc>
                  <a:txBody>
                    <a:bodyPr/>
                    <a:lstStyle/>
                    <a:p>
                      <a:pPr algn="just">
                        <a:lnSpc>
                          <a:spcPct val="107000"/>
                        </a:lnSpc>
                        <a:spcAft>
                          <a:spcPts val="800"/>
                        </a:spcAft>
                      </a:pPr>
                      <a:r>
                        <a:rPr lang="es-EC" sz="1400">
                          <a:effectLst/>
                        </a:rPr>
                        <a:t>FISCALIZACIÓN OBRA ACERAS Y BORDILLOS A LO LARGO DE LA AV. 16 DE AGOSTO DESDE LA UNIDAD EDUCATIVA SAN JACINTO DEL BÚA, HASTA LA CALLE VICENTE ROCAFUERTE. (TERTECOM)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$11188.80</a:t>
                      </a:r>
                    </a:p>
                    <a:p>
                      <a:pPr algn="just">
                        <a:lnSpc>
                          <a:spcPct val="107000"/>
                        </a:lnSpc>
                        <a:spcAft>
                          <a:spcPts val="800"/>
                        </a:spcAft>
                      </a:pPr>
                      <a:r>
                        <a:rPr lang="es-EC" sz="1400">
                          <a:effectLst/>
                        </a:rPr>
                        <a:t> </a:t>
                      </a:r>
                    </a:p>
                    <a:p>
                      <a:pPr algn="just">
                        <a:lnSpc>
                          <a:spcPct val="107000"/>
                        </a:lnSpc>
                        <a:spcAft>
                          <a:spcPts val="800"/>
                        </a:spcAft>
                      </a:pPr>
                      <a:r>
                        <a:rPr lang="es-EC" sz="1400">
                          <a:effectLst/>
                        </a:rPr>
                        <a:t> </a:t>
                      </a:r>
                    </a:p>
                    <a:p>
                      <a:pPr algn="just">
                        <a:lnSpc>
                          <a:spcPct val="107000"/>
                        </a:lnSpc>
                        <a:spcAft>
                          <a:spcPts val="800"/>
                        </a:spcAft>
                      </a:pPr>
                      <a:r>
                        <a:rPr lang="es-EC" sz="1400">
                          <a:effectLst/>
                        </a:rPr>
                        <a:t>(INC. IVA)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FONDOS GAD PARROQUIAL.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JOSE MENA MENA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extLst>
                  <a:ext uri="{0D108BD9-81ED-4DB2-BD59-A6C34878D82A}">
                    <a16:rowId xmlns:a16="http://schemas.microsoft.com/office/drawing/2014/main" val="277150697"/>
                  </a:ext>
                </a:extLst>
              </a:tr>
              <a:tr h="1264303">
                <a:tc>
                  <a:txBody>
                    <a:bodyPr/>
                    <a:lstStyle/>
                    <a:p>
                      <a:pPr algn="just">
                        <a:lnSpc>
                          <a:spcPct val="107000"/>
                        </a:lnSpc>
                        <a:spcAft>
                          <a:spcPts val="800"/>
                        </a:spcAft>
                      </a:pPr>
                      <a:r>
                        <a:rPr lang="es-EC" sz="1400">
                          <a:effectLst/>
                        </a:rPr>
                        <a:t>SEGUNDA FASE REGENERACIÓN DEL PARQUE CENTRAL DE LA 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$143 150.55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dirty="0">
                          <a:effectLst/>
                        </a:rPr>
                        <a:t>$97298.52 (CREDITO NO REEMBOLSABLE)</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$45852.03 (CONTRAPARTE GAD PARROQUIAL)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FINALIZADO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JOSE MENA MENA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extLst>
                  <a:ext uri="{0D108BD9-81ED-4DB2-BD59-A6C34878D82A}">
                    <a16:rowId xmlns:a16="http://schemas.microsoft.com/office/drawing/2014/main" val="1775499089"/>
                  </a:ext>
                </a:extLst>
              </a:tr>
              <a:tr h="653798">
                <a:tc>
                  <a:txBody>
                    <a:bodyPr/>
                    <a:lstStyle/>
                    <a:p>
                      <a:pPr algn="just">
                        <a:lnSpc>
                          <a:spcPct val="107000"/>
                        </a:lnSpc>
                        <a:spcAft>
                          <a:spcPts val="800"/>
                        </a:spcAft>
                      </a:pPr>
                      <a:r>
                        <a:rPr lang="es-EC" sz="1400">
                          <a:effectLst/>
                        </a:rPr>
                        <a:t>CUARTO FRIO DEL MERCADO DE LA PARROQUIA (GRUPO FIDIAS)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$14200.00</a:t>
                      </a:r>
                    </a:p>
                    <a:p>
                      <a:pPr algn="just">
                        <a:lnSpc>
                          <a:spcPct val="107000"/>
                        </a:lnSpc>
                        <a:spcAft>
                          <a:spcPts val="800"/>
                        </a:spcAft>
                      </a:pPr>
                      <a:r>
                        <a:rPr lang="es-EC" sz="1400">
                          <a:effectLst/>
                        </a:rPr>
                        <a:t>(INC. IVA)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FONDOS GAD PARROQUIAL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a:effectLst/>
                        </a:rPr>
                        <a:t>FINALIZADO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tc>
                  <a:txBody>
                    <a:bodyPr/>
                    <a:lstStyle/>
                    <a:p>
                      <a:pPr algn="just">
                        <a:lnSpc>
                          <a:spcPct val="107000"/>
                        </a:lnSpc>
                        <a:spcAft>
                          <a:spcPts val="800"/>
                        </a:spcAft>
                      </a:pPr>
                      <a:r>
                        <a:rPr lang="es-EC" sz="1400" dirty="0">
                          <a:effectLst/>
                        </a:rPr>
                        <a:t>JOSE MENA </a:t>
                      </a:r>
                      <a:r>
                        <a:rPr lang="es-EC" sz="1400" dirty="0" err="1">
                          <a:effectLst/>
                        </a:rPr>
                        <a:t>MENA</a:t>
                      </a: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604" marR="59604" marT="0" marB="0"/>
                </a:tc>
                <a:extLst>
                  <a:ext uri="{0D108BD9-81ED-4DB2-BD59-A6C34878D82A}">
                    <a16:rowId xmlns:a16="http://schemas.microsoft.com/office/drawing/2014/main" val="2899475250"/>
                  </a:ext>
                </a:extLst>
              </a:tr>
            </a:tbl>
          </a:graphicData>
        </a:graphic>
      </p:graphicFrame>
    </p:spTree>
    <p:extLst>
      <p:ext uri="{BB962C8B-B14F-4D97-AF65-F5344CB8AC3E}">
        <p14:creationId xmlns:p14="http://schemas.microsoft.com/office/powerpoint/2010/main" val="15696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93895" y="66259"/>
            <a:ext cx="10407087" cy="879167"/>
          </a:xfrm>
        </p:spPr>
        <p:txBody>
          <a:bodyPr/>
          <a:lstStyle/>
          <a:p>
            <a:pPr algn="ctr">
              <a:lnSpc>
                <a:spcPct val="107000"/>
              </a:lnSpc>
              <a:spcAft>
                <a:spcPts val="800"/>
              </a:spcAft>
            </a:pP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OBRAS REALIZADAS POR EL GAD PARROQUIAL </a:t>
            </a:r>
            <a:b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b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SAN JACINTO DEL BÚA AÑO 2019</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E5B29701-37EE-4F67-90AE-DB315640D332}"/>
              </a:ext>
            </a:extLst>
          </p:cNvPr>
          <p:cNvGraphicFramePr>
            <a:graphicFrameLocks noGrp="1"/>
          </p:cNvGraphicFramePr>
          <p:nvPr>
            <p:extLst>
              <p:ext uri="{D42A27DB-BD31-4B8C-83A1-F6EECF244321}">
                <p14:modId xmlns:p14="http://schemas.microsoft.com/office/powerpoint/2010/main" val="2145901894"/>
              </p:ext>
            </p:extLst>
          </p:nvPr>
        </p:nvGraphicFramePr>
        <p:xfrm>
          <a:off x="307144" y="1506672"/>
          <a:ext cx="11577711" cy="4597360"/>
        </p:xfrm>
        <a:graphic>
          <a:graphicData uri="http://schemas.openxmlformats.org/drawingml/2006/table">
            <a:tbl>
              <a:tblPr firstRow="1" firstCol="1" bandRow="1">
                <a:tableStyleId>{5C22544A-7EE6-4342-B048-85BDC9FD1C3A}</a:tableStyleId>
              </a:tblPr>
              <a:tblGrid>
                <a:gridCol w="2970096">
                  <a:extLst>
                    <a:ext uri="{9D8B030D-6E8A-4147-A177-3AD203B41FA5}">
                      <a16:colId xmlns:a16="http://schemas.microsoft.com/office/drawing/2014/main" val="612555868"/>
                    </a:ext>
                  </a:extLst>
                </a:gridCol>
                <a:gridCol w="1485047">
                  <a:extLst>
                    <a:ext uri="{9D8B030D-6E8A-4147-A177-3AD203B41FA5}">
                      <a16:colId xmlns:a16="http://schemas.microsoft.com/office/drawing/2014/main" val="262750041"/>
                    </a:ext>
                  </a:extLst>
                </a:gridCol>
                <a:gridCol w="2372095">
                  <a:extLst>
                    <a:ext uri="{9D8B030D-6E8A-4147-A177-3AD203B41FA5}">
                      <a16:colId xmlns:a16="http://schemas.microsoft.com/office/drawing/2014/main" val="879936835"/>
                    </a:ext>
                  </a:extLst>
                </a:gridCol>
                <a:gridCol w="2226522">
                  <a:extLst>
                    <a:ext uri="{9D8B030D-6E8A-4147-A177-3AD203B41FA5}">
                      <a16:colId xmlns:a16="http://schemas.microsoft.com/office/drawing/2014/main" val="3778552704"/>
                    </a:ext>
                  </a:extLst>
                </a:gridCol>
                <a:gridCol w="2523951">
                  <a:extLst>
                    <a:ext uri="{9D8B030D-6E8A-4147-A177-3AD203B41FA5}">
                      <a16:colId xmlns:a16="http://schemas.microsoft.com/office/drawing/2014/main" val="3767608923"/>
                    </a:ext>
                  </a:extLst>
                </a:gridCol>
              </a:tblGrid>
              <a:tr h="1549861">
                <a:tc>
                  <a:txBody>
                    <a:bodyPr/>
                    <a:lstStyle/>
                    <a:p>
                      <a:pPr algn="just">
                        <a:lnSpc>
                          <a:spcPct val="107000"/>
                        </a:lnSpc>
                        <a:spcAft>
                          <a:spcPts val="800"/>
                        </a:spcAft>
                      </a:pPr>
                      <a:r>
                        <a:rPr lang="es-EC" sz="1800" dirty="0">
                          <a:effectLst/>
                        </a:rPr>
                        <a:t>CONTRATO COMPLEMENTARIO RECONFORMACIÓN PARQUE CENTRAL DE LA PARROQUIA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$18399.55</a:t>
                      </a:r>
                    </a:p>
                    <a:p>
                      <a:pPr algn="just">
                        <a:lnSpc>
                          <a:spcPct val="107000"/>
                        </a:lnSpc>
                        <a:spcAft>
                          <a:spcPts val="800"/>
                        </a:spcAft>
                      </a:pPr>
                      <a:r>
                        <a:rPr lang="es-EC" sz="1800">
                          <a:effectLst/>
                        </a:rPr>
                        <a:t> </a:t>
                      </a:r>
                    </a:p>
                    <a:p>
                      <a:pPr algn="just">
                        <a:lnSpc>
                          <a:spcPct val="107000"/>
                        </a:lnSpc>
                        <a:spcAft>
                          <a:spcPts val="800"/>
                        </a:spcAft>
                      </a:pPr>
                      <a:r>
                        <a:rPr lang="es-EC" sz="1800">
                          <a:effectLst/>
                        </a:rPr>
                        <a:t>(INC. IVA)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FONDOS GAD PARROQUIAL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FINALIZADO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RENATO ZAMBRANO GARCÍA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284201"/>
                  </a:ext>
                </a:extLst>
              </a:tr>
              <a:tr h="1278430">
                <a:tc>
                  <a:txBody>
                    <a:bodyPr/>
                    <a:lstStyle/>
                    <a:p>
                      <a:pPr algn="just">
                        <a:lnSpc>
                          <a:spcPct val="107000"/>
                        </a:lnSpc>
                        <a:spcAft>
                          <a:spcPts val="800"/>
                        </a:spcAft>
                      </a:pPr>
                      <a:r>
                        <a:rPr lang="es-EC" sz="1800" dirty="0">
                          <a:effectLst/>
                        </a:rPr>
                        <a:t>MANTENIMIENTO Y ADECUACIÓN EDIFICIO DEL GAD PARROQUIAL.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$7958.59</a:t>
                      </a:r>
                    </a:p>
                    <a:p>
                      <a:pPr algn="just">
                        <a:lnSpc>
                          <a:spcPct val="107000"/>
                        </a:lnSpc>
                        <a:spcAft>
                          <a:spcPts val="800"/>
                        </a:spcAft>
                      </a:pPr>
                      <a:r>
                        <a:rPr lang="es-EC" sz="1800">
                          <a:effectLst/>
                        </a:rPr>
                        <a:t> </a:t>
                      </a:r>
                    </a:p>
                    <a:p>
                      <a:pPr algn="just">
                        <a:lnSpc>
                          <a:spcPct val="107000"/>
                        </a:lnSpc>
                        <a:spcAft>
                          <a:spcPts val="800"/>
                        </a:spcAft>
                      </a:pPr>
                      <a:r>
                        <a:rPr lang="es-EC" sz="1800">
                          <a:effectLst/>
                        </a:rPr>
                        <a:t>(INC. IVA)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FONDOS GAD PARROQUIAL</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FINALIZADO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RENATO ZAMBRANO GARCÍA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3334491"/>
                  </a:ext>
                </a:extLst>
              </a:tr>
              <a:tr h="1769069">
                <a:tc>
                  <a:txBody>
                    <a:bodyPr/>
                    <a:lstStyle/>
                    <a:p>
                      <a:pPr algn="just">
                        <a:lnSpc>
                          <a:spcPct val="107000"/>
                        </a:lnSpc>
                        <a:spcAft>
                          <a:spcPts val="800"/>
                        </a:spcAft>
                      </a:pPr>
                      <a:r>
                        <a:rPr lang="es-EC" sz="1800" dirty="0">
                          <a:effectLst/>
                        </a:rPr>
                        <a:t>MANTENIMIENTO Y ADECUACIÓN DEL LOCAL DE FORTALECIMIENTO PARROQUIAL.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$7958.59</a:t>
                      </a:r>
                    </a:p>
                    <a:p>
                      <a:pPr algn="just">
                        <a:lnSpc>
                          <a:spcPct val="107000"/>
                        </a:lnSpc>
                        <a:spcAft>
                          <a:spcPts val="800"/>
                        </a:spcAft>
                      </a:pPr>
                      <a:r>
                        <a:rPr lang="es-EC" sz="1800" dirty="0">
                          <a:effectLst/>
                        </a:rPr>
                        <a:t> </a:t>
                      </a:r>
                    </a:p>
                    <a:p>
                      <a:pPr algn="just">
                        <a:lnSpc>
                          <a:spcPct val="107000"/>
                        </a:lnSpc>
                        <a:spcAft>
                          <a:spcPts val="800"/>
                        </a:spcAft>
                      </a:pPr>
                      <a:r>
                        <a:rPr lang="es-EC" sz="1800" dirty="0">
                          <a:effectLst/>
                        </a:rPr>
                        <a:t> </a:t>
                      </a:r>
                    </a:p>
                    <a:p>
                      <a:pPr algn="just">
                        <a:lnSpc>
                          <a:spcPct val="107000"/>
                        </a:lnSpc>
                        <a:spcAft>
                          <a:spcPts val="800"/>
                        </a:spcAft>
                      </a:pPr>
                      <a:r>
                        <a:rPr lang="es-EC" sz="1800" dirty="0">
                          <a:effectLst/>
                        </a:rPr>
                        <a:t>(INC. IVA)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FONDOS GAD PARROQUIAL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FINALIZADO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RENATO ZAMBRANO GARCÍA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0933893"/>
                  </a:ext>
                </a:extLst>
              </a:tr>
            </a:tbl>
          </a:graphicData>
        </a:graphic>
      </p:graphicFrame>
    </p:spTree>
    <p:extLst>
      <p:ext uri="{BB962C8B-B14F-4D97-AF65-F5344CB8AC3E}">
        <p14:creationId xmlns:p14="http://schemas.microsoft.com/office/powerpoint/2010/main" val="25256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4DCCC-9705-4D55-A21D-9036D7EAD035}"/>
              </a:ext>
            </a:extLst>
          </p:cNvPr>
          <p:cNvSpPr>
            <a:spLocks noGrp="1"/>
          </p:cNvSpPr>
          <p:nvPr>
            <p:ph type="title"/>
          </p:nvPr>
        </p:nvSpPr>
        <p:spPr>
          <a:xfrm>
            <a:off x="225287" y="159026"/>
            <a:ext cx="10177670" cy="1378226"/>
          </a:xfrm>
        </p:spPr>
        <p:txBody>
          <a:bodyPr/>
          <a:lstStyle/>
          <a:p>
            <a:r>
              <a:rPr lang="es-EC" sz="2800" dirty="0">
                <a:solidFill>
                  <a:schemeClr val="accent1">
                    <a:lumMod val="50000"/>
                  </a:schemeClr>
                </a:solidFill>
                <a:effectLst/>
                <a:latin typeface="Bernard MT Condensed" panose="02050806060905020404" pitchFamily="18" charset="0"/>
                <a:ea typeface="Calibri" panose="020F0502020204030204" pitchFamily="34" charset="0"/>
                <a:cs typeface="Times New Roman" panose="02020603050405020304" pitchFamily="18" charset="0"/>
              </a:rPr>
              <a:t>El Presupuesto General con el cual el Gobierno Autónomo Descentralizado Parroquial San Jacinto del Búa trabajó el año 2019, fue:</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graphicFrame>
        <p:nvGraphicFramePr>
          <p:cNvPr id="4" name="Marcador de contenido 3">
            <a:extLst>
              <a:ext uri="{FF2B5EF4-FFF2-40B4-BE49-F238E27FC236}">
                <a16:creationId xmlns:a16="http://schemas.microsoft.com/office/drawing/2014/main" id="{1634601B-11EF-4D16-A187-6F28FD634349}"/>
              </a:ext>
            </a:extLst>
          </p:cNvPr>
          <p:cNvGraphicFramePr>
            <a:graphicFrameLocks noGrp="1"/>
          </p:cNvGraphicFramePr>
          <p:nvPr>
            <p:ph idx="1"/>
            <p:extLst>
              <p:ext uri="{D42A27DB-BD31-4B8C-83A1-F6EECF244321}">
                <p14:modId xmlns:p14="http://schemas.microsoft.com/office/powerpoint/2010/main" val="1386110272"/>
              </p:ext>
            </p:extLst>
          </p:nvPr>
        </p:nvGraphicFramePr>
        <p:xfrm>
          <a:off x="172278" y="1630018"/>
          <a:ext cx="11860697" cy="4298915"/>
        </p:xfrm>
        <a:graphic>
          <a:graphicData uri="http://schemas.openxmlformats.org/drawingml/2006/table">
            <a:tbl>
              <a:tblPr firstRow="1" firstCol="1" bandRow="1">
                <a:tableStyleId>{5C22544A-7EE6-4342-B048-85BDC9FD1C3A}</a:tableStyleId>
              </a:tblPr>
              <a:tblGrid>
                <a:gridCol w="3498574">
                  <a:extLst>
                    <a:ext uri="{9D8B030D-6E8A-4147-A177-3AD203B41FA5}">
                      <a16:colId xmlns:a16="http://schemas.microsoft.com/office/drawing/2014/main" val="1819509849"/>
                    </a:ext>
                  </a:extLst>
                </a:gridCol>
                <a:gridCol w="2584174">
                  <a:extLst>
                    <a:ext uri="{9D8B030D-6E8A-4147-A177-3AD203B41FA5}">
                      <a16:colId xmlns:a16="http://schemas.microsoft.com/office/drawing/2014/main" val="1165126208"/>
                    </a:ext>
                  </a:extLst>
                </a:gridCol>
                <a:gridCol w="1630017">
                  <a:extLst>
                    <a:ext uri="{9D8B030D-6E8A-4147-A177-3AD203B41FA5}">
                      <a16:colId xmlns:a16="http://schemas.microsoft.com/office/drawing/2014/main" val="1021353989"/>
                    </a:ext>
                  </a:extLst>
                </a:gridCol>
                <a:gridCol w="2610679">
                  <a:extLst>
                    <a:ext uri="{9D8B030D-6E8A-4147-A177-3AD203B41FA5}">
                      <a16:colId xmlns:a16="http://schemas.microsoft.com/office/drawing/2014/main" val="3138365749"/>
                    </a:ext>
                  </a:extLst>
                </a:gridCol>
                <a:gridCol w="1537253">
                  <a:extLst>
                    <a:ext uri="{9D8B030D-6E8A-4147-A177-3AD203B41FA5}">
                      <a16:colId xmlns:a16="http://schemas.microsoft.com/office/drawing/2014/main" val="932186461"/>
                    </a:ext>
                  </a:extLst>
                </a:gridCol>
              </a:tblGrid>
              <a:tr h="1410381">
                <a:tc>
                  <a:txBody>
                    <a:bodyPr/>
                    <a:lstStyle/>
                    <a:p>
                      <a:pPr marL="457200">
                        <a:lnSpc>
                          <a:spcPct val="107000"/>
                        </a:lnSpc>
                      </a:pPr>
                      <a:r>
                        <a:rPr lang="es-EC" sz="2000" dirty="0">
                          <a:effectLst/>
                        </a:rPr>
                        <a:t>FUENTE</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a:effectLst/>
                        </a:rPr>
                        <a:t>PRESUPUESTADO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MX" sz="2000" dirty="0">
                          <a:effectLst/>
                          <a:latin typeface="Calibri" panose="020F0502020204030204" pitchFamily="34" charset="0"/>
                          <a:ea typeface="Calibri" panose="020F0502020204030204" pitchFamily="34" charset="0"/>
                          <a:cs typeface="Times New Roman" panose="02020603050405020304" pitchFamily="18" charset="0"/>
                        </a:rPr>
                        <a:t>%</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EJECUTADO EN RELACIÓN A LO PRESUPUESTADO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pPr>
                      <a:r>
                        <a:rPr lang="es-MX" sz="2000" dirty="0">
                          <a:effectLst/>
                          <a:latin typeface="Calibri" panose="020F0502020204030204" pitchFamily="34" charset="0"/>
                          <a:ea typeface="Calibri" panose="020F0502020204030204" pitchFamily="34" charset="0"/>
                          <a:cs typeface="Times New Roman" panose="02020603050405020304" pitchFamily="18" charset="0"/>
                        </a:rPr>
                        <a:t>%</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1844836"/>
                  </a:ext>
                </a:extLst>
              </a:tr>
              <a:tr h="754132">
                <a:tc>
                  <a:txBody>
                    <a:bodyPr/>
                    <a:lstStyle/>
                    <a:p>
                      <a:pPr marL="457200">
                        <a:lnSpc>
                          <a:spcPct val="107000"/>
                        </a:lnSpc>
                      </a:pPr>
                      <a:r>
                        <a:rPr lang="es-EC" sz="2000" dirty="0">
                          <a:effectLst/>
                        </a:rPr>
                        <a:t>INGRESOS CORRIENTES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120.214,97</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13.81 %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100.572,25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pPr>
                      <a:r>
                        <a:rPr lang="es-EC" sz="2000" dirty="0">
                          <a:effectLst/>
                        </a:rPr>
                        <a:t>11.55 %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0389072"/>
                  </a:ext>
                </a:extLst>
              </a:tr>
              <a:tr h="1170472">
                <a:tc>
                  <a:txBody>
                    <a:bodyPr/>
                    <a:lstStyle/>
                    <a:p>
                      <a:pPr marL="457200">
                        <a:lnSpc>
                          <a:spcPct val="107000"/>
                        </a:lnSpc>
                      </a:pPr>
                      <a:r>
                        <a:rPr lang="es-EC" sz="2000" dirty="0">
                          <a:effectLst/>
                        </a:rPr>
                        <a:t>INGRESOS DE INVERSIÓN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750.294,49</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86.19 %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662.454,54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pPr>
                      <a:r>
                        <a:rPr lang="es-EC" sz="2000">
                          <a:effectLst/>
                        </a:rPr>
                        <a:t>76.10 %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7333195"/>
                  </a:ext>
                </a:extLst>
              </a:tr>
              <a:tr h="737247">
                <a:tc>
                  <a:txBody>
                    <a:bodyPr/>
                    <a:lstStyle/>
                    <a:p>
                      <a:pPr marL="457200">
                        <a:lnSpc>
                          <a:spcPct val="107000"/>
                        </a:lnSpc>
                      </a:pPr>
                      <a:r>
                        <a:rPr lang="es-EC" sz="2000" dirty="0">
                          <a:effectLst/>
                        </a:rPr>
                        <a:t>TOTAL PRESUPUESTADO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870.509,46</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a:effectLst/>
                        </a:rPr>
                        <a:t>   100 %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2000" dirty="0">
                          <a:effectLst/>
                        </a:rPr>
                        <a:t>763.026,79</a:t>
                      </a:r>
                    </a:p>
                    <a:p>
                      <a:pPr marL="457200">
                        <a:lnSpc>
                          <a:spcPct val="107000"/>
                        </a:lnSpc>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pPr>
                      <a:r>
                        <a:rPr lang="es-EC" sz="2000" dirty="0">
                          <a:effectLst/>
                        </a:rPr>
                        <a:t>87.65 %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3702474"/>
                  </a:ext>
                </a:extLst>
              </a:tr>
            </a:tbl>
          </a:graphicData>
        </a:graphic>
      </p:graphicFrame>
      <p:pic>
        <p:nvPicPr>
          <p:cNvPr id="7" name="Imagen 6">
            <a:extLst>
              <a:ext uri="{FF2B5EF4-FFF2-40B4-BE49-F238E27FC236}">
                <a16:creationId xmlns:a16="http://schemas.microsoft.com/office/drawing/2014/main" id="{F24BCE53-614C-471D-9957-AEE209E86EF9}"/>
              </a:ext>
            </a:extLst>
          </p:cNvPr>
          <p:cNvPicPr>
            <a:picLocks noChangeAspect="1"/>
          </p:cNvPicPr>
          <p:nvPr/>
        </p:nvPicPr>
        <p:blipFill>
          <a:blip r:embed="rId2"/>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75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93895" y="66259"/>
            <a:ext cx="10407087" cy="879167"/>
          </a:xfrm>
        </p:spPr>
        <p: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OBRAS A COGESTIÓN AÑO 2019</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3">
            <a:extLst>
              <a:ext uri="{FF2B5EF4-FFF2-40B4-BE49-F238E27FC236}">
                <a16:creationId xmlns:a16="http://schemas.microsoft.com/office/drawing/2014/main" id="{38F6439C-8E65-4889-9A79-84106C1C6097}"/>
              </a:ext>
            </a:extLst>
          </p:cNvPr>
          <p:cNvGraphicFramePr>
            <a:graphicFrameLocks noGrp="1"/>
          </p:cNvGraphicFramePr>
          <p:nvPr>
            <p:extLst>
              <p:ext uri="{D42A27DB-BD31-4B8C-83A1-F6EECF244321}">
                <p14:modId xmlns:p14="http://schemas.microsoft.com/office/powerpoint/2010/main" val="2423160053"/>
              </p:ext>
            </p:extLst>
          </p:nvPr>
        </p:nvGraphicFramePr>
        <p:xfrm>
          <a:off x="194970" y="1214657"/>
          <a:ext cx="11832908" cy="5581432"/>
        </p:xfrm>
        <a:graphic>
          <a:graphicData uri="http://schemas.openxmlformats.org/drawingml/2006/table">
            <a:tbl>
              <a:tblPr firstRow="1" firstCol="1" bandRow="1">
                <a:tableStyleId>{5C22544A-7EE6-4342-B048-85BDC9FD1C3A}</a:tableStyleId>
              </a:tblPr>
              <a:tblGrid>
                <a:gridCol w="3491661">
                  <a:extLst>
                    <a:ext uri="{9D8B030D-6E8A-4147-A177-3AD203B41FA5}">
                      <a16:colId xmlns:a16="http://schemas.microsoft.com/office/drawing/2014/main" val="1822099353"/>
                    </a:ext>
                  </a:extLst>
                </a:gridCol>
                <a:gridCol w="1818060">
                  <a:extLst>
                    <a:ext uri="{9D8B030D-6E8A-4147-A177-3AD203B41FA5}">
                      <a16:colId xmlns:a16="http://schemas.microsoft.com/office/drawing/2014/main" val="2522599968"/>
                    </a:ext>
                  </a:extLst>
                </a:gridCol>
                <a:gridCol w="1818060">
                  <a:extLst>
                    <a:ext uri="{9D8B030D-6E8A-4147-A177-3AD203B41FA5}">
                      <a16:colId xmlns:a16="http://schemas.microsoft.com/office/drawing/2014/main" val="568931016"/>
                    </a:ext>
                  </a:extLst>
                </a:gridCol>
                <a:gridCol w="1818060">
                  <a:extLst>
                    <a:ext uri="{9D8B030D-6E8A-4147-A177-3AD203B41FA5}">
                      <a16:colId xmlns:a16="http://schemas.microsoft.com/office/drawing/2014/main" val="2199634531"/>
                    </a:ext>
                  </a:extLst>
                </a:gridCol>
                <a:gridCol w="2887067">
                  <a:extLst>
                    <a:ext uri="{9D8B030D-6E8A-4147-A177-3AD203B41FA5}">
                      <a16:colId xmlns:a16="http://schemas.microsoft.com/office/drawing/2014/main" val="2820360465"/>
                    </a:ext>
                  </a:extLst>
                </a:gridCol>
              </a:tblGrid>
              <a:tr h="586008">
                <a:tc>
                  <a:txBody>
                    <a:bodyPr/>
                    <a:lstStyle/>
                    <a:p>
                      <a:pPr algn="ctr">
                        <a:lnSpc>
                          <a:spcPct val="107000"/>
                        </a:lnSpc>
                        <a:spcAft>
                          <a:spcPts val="800"/>
                        </a:spcAft>
                      </a:pPr>
                      <a:r>
                        <a:rPr lang="es-EC" sz="1600">
                          <a:effectLst/>
                        </a:rPr>
                        <a:t>OBRA A COGESTIÓN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PRESUPUESTO DESIGNADO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PROCEDENCIA DE RECURSOS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ESTADO DE LA OBRA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PRESIDENTE QUE REALIZÓ LA OBRA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1103526"/>
                  </a:ext>
                </a:extLst>
              </a:tr>
              <a:tr h="891436">
                <a:tc>
                  <a:txBody>
                    <a:bodyPr/>
                    <a:lstStyle/>
                    <a:p>
                      <a:pPr>
                        <a:lnSpc>
                          <a:spcPct val="107000"/>
                        </a:lnSpc>
                        <a:spcAft>
                          <a:spcPts val="800"/>
                        </a:spcAft>
                      </a:pPr>
                      <a:r>
                        <a:rPr lang="es-EC" sz="1600">
                          <a:effectLst/>
                        </a:rPr>
                        <a:t>ESTUDIOS Y CONSTRUCCIÓN DE CERRRAMIENTO EN CANCHA SINTÉTICA DE LA PARROQUIA.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2115.49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FONDOS GAD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FINALIZADO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JOSÉ MENA MENA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4549965"/>
                  </a:ext>
                </a:extLst>
              </a:tr>
              <a:tr h="891436">
                <a:tc>
                  <a:txBody>
                    <a:bodyPr/>
                    <a:lstStyle/>
                    <a:p>
                      <a:pPr>
                        <a:lnSpc>
                          <a:spcPct val="107000"/>
                        </a:lnSpc>
                        <a:spcAft>
                          <a:spcPts val="800"/>
                        </a:spcAft>
                      </a:pPr>
                      <a:r>
                        <a:rPr lang="es-EC" sz="1600">
                          <a:effectLst/>
                        </a:rPr>
                        <a:t>CONSTRUCCIÓN DE ESCENARIO, TECHADO Y BAÑOS (COMUNA SAN VICENTE DEL BÚA)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$5000.00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FONDOS GAD PARROQUIAL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FINALIZADO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RENATO ZAMBRANO GARCÍA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0491377"/>
                  </a:ext>
                </a:extLst>
              </a:tr>
              <a:tr h="1117232">
                <a:tc>
                  <a:txBody>
                    <a:bodyPr/>
                    <a:lstStyle/>
                    <a:p>
                      <a:pPr algn="ctr">
                        <a:lnSpc>
                          <a:spcPct val="107000"/>
                        </a:lnSpc>
                        <a:spcAft>
                          <a:spcPts val="800"/>
                        </a:spcAft>
                      </a:pPr>
                      <a:r>
                        <a:rPr lang="es-EC" sz="1600">
                          <a:effectLst/>
                        </a:rPr>
                        <a:t>CONSTRUCCIÓN DE ALCANTARILLA CALLE EUGENIO ESPEJO  ENTRE LOS BARRIOS DARIO KANYAT Y JAIME ROLDOS AGUILERA.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$5000.00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FONDOS GAD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FINALIZADO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RENATO ZAMBRANO GARCÍA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3172570"/>
                  </a:ext>
                </a:extLst>
              </a:tr>
              <a:tr h="891436">
                <a:tc>
                  <a:txBody>
                    <a:bodyPr/>
                    <a:lstStyle/>
                    <a:p>
                      <a:pPr algn="ctr">
                        <a:lnSpc>
                          <a:spcPct val="107000"/>
                        </a:lnSpc>
                        <a:spcAft>
                          <a:spcPts val="800"/>
                        </a:spcAft>
                      </a:pPr>
                      <a:r>
                        <a:rPr lang="es-EC" sz="1600">
                          <a:effectLst/>
                        </a:rPr>
                        <a:t>CONSTRUCCIÓN DE VEREDAS EN LE PARQUE CENTRAL DE LA COMUNA SAN PEDRO DE LAUREL.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$3000.00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FONDOS GAD PARROQUIAL.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FINALIZADO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RENATO ZAMBRANO GARCÍA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0102618"/>
                  </a:ext>
                </a:extLst>
              </a:tr>
              <a:tr h="780260">
                <a:tc>
                  <a:txBody>
                    <a:bodyPr/>
                    <a:lstStyle/>
                    <a:p>
                      <a:pPr algn="ctr">
                        <a:lnSpc>
                          <a:spcPct val="107000"/>
                        </a:lnSpc>
                        <a:spcAft>
                          <a:spcPts val="800"/>
                        </a:spcAft>
                      </a:pPr>
                      <a:r>
                        <a:rPr lang="es-EC" sz="1600">
                          <a:effectLst/>
                        </a:rPr>
                        <a:t>CONSTRUCCIÓN DE GRADERIOS CON TECHO Y BAÑOS EN LA CANCHA DEPORTIVA RECINTO LOS LAURELES.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$5000.00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a:effectLst/>
                        </a:rPr>
                        <a:t>FONDOS GAD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dirty="0">
                          <a:effectLst/>
                        </a:rPr>
                        <a:t>FINALIZADO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dirty="0">
                          <a:effectLst/>
                        </a:rPr>
                        <a:t>RENATO ZAMBRANO GARCÍA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5094406"/>
                  </a:ext>
                </a:extLst>
              </a:tr>
            </a:tbl>
          </a:graphicData>
        </a:graphic>
      </p:graphicFrame>
    </p:spTree>
    <p:extLst>
      <p:ext uri="{BB962C8B-B14F-4D97-AF65-F5344CB8AC3E}">
        <p14:creationId xmlns:p14="http://schemas.microsoft.com/office/powerpoint/2010/main" val="405293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79827" y="552127"/>
            <a:ext cx="10407087" cy="879167"/>
          </a:xfrm>
        </p:spPr>
        <p: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r>
              <a:rPr lang="es-EC" sz="2800" b="1" dirty="0">
                <a:solidFill>
                  <a:schemeClr val="accent3">
                    <a:lumMod val="75000"/>
                  </a:schemeClr>
                </a:solidFill>
                <a:latin typeface="Algerian" panose="04020705040A02060702" pitchFamily="82" charset="0"/>
                <a:ea typeface="Calibri" panose="020F0502020204030204" pitchFamily="34" charset="0"/>
                <a:cs typeface="Times New Roman" panose="02020603050405020304" pitchFamily="18" charset="0"/>
              </a:rPr>
              <a:t>CONVENIOS VALORADOS</a:t>
            </a:r>
            <a:r>
              <a:rPr lang="es-EC" sz="28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 AÑO 2019</a:t>
            </a: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0" y="-210739"/>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90879A52-BB7C-48D4-9F5E-C0BFF8ABAE23}"/>
              </a:ext>
            </a:extLst>
          </p:cNvPr>
          <p:cNvGraphicFramePr>
            <a:graphicFrameLocks noGrp="1"/>
          </p:cNvGraphicFramePr>
          <p:nvPr>
            <p:extLst>
              <p:ext uri="{D42A27DB-BD31-4B8C-83A1-F6EECF244321}">
                <p14:modId xmlns:p14="http://schemas.microsoft.com/office/powerpoint/2010/main" val="1753529249"/>
              </p:ext>
            </p:extLst>
          </p:nvPr>
        </p:nvGraphicFramePr>
        <p:xfrm>
          <a:off x="379826" y="1974340"/>
          <a:ext cx="11408899" cy="2884552"/>
        </p:xfrm>
        <a:graphic>
          <a:graphicData uri="http://schemas.openxmlformats.org/drawingml/2006/table">
            <a:tbl>
              <a:tblPr firstRow="1" firstCol="1" bandRow="1">
                <a:tableStyleId>{5C22544A-7EE6-4342-B048-85BDC9FD1C3A}</a:tableStyleId>
              </a:tblPr>
              <a:tblGrid>
                <a:gridCol w="2598935">
                  <a:extLst>
                    <a:ext uri="{9D8B030D-6E8A-4147-A177-3AD203B41FA5}">
                      <a16:colId xmlns:a16="http://schemas.microsoft.com/office/drawing/2014/main" val="409817423"/>
                    </a:ext>
                  </a:extLst>
                </a:gridCol>
                <a:gridCol w="2185209">
                  <a:extLst>
                    <a:ext uri="{9D8B030D-6E8A-4147-A177-3AD203B41FA5}">
                      <a16:colId xmlns:a16="http://schemas.microsoft.com/office/drawing/2014/main" val="1361726990"/>
                    </a:ext>
                  </a:extLst>
                </a:gridCol>
                <a:gridCol w="2078941">
                  <a:extLst>
                    <a:ext uri="{9D8B030D-6E8A-4147-A177-3AD203B41FA5}">
                      <a16:colId xmlns:a16="http://schemas.microsoft.com/office/drawing/2014/main" val="919857137"/>
                    </a:ext>
                  </a:extLst>
                </a:gridCol>
                <a:gridCol w="1884812">
                  <a:extLst>
                    <a:ext uri="{9D8B030D-6E8A-4147-A177-3AD203B41FA5}">
                      <a16:colId xmlns:a16="http://schemas.microsoft.com/office/drawing/2014/main" val="2320340510"/>
                    </a:ext>
                  </a:extLst>
                </a:gridCol>
                <a:gridCol w="2661002">
                  <a:extLst>
                    <a:ext uri="{9D8B030D-6E8A-4147-A177-3AD203B41FA5}">
                      <a16:colId xmlns:a16="http://schemas.microsoft.com/office/drawing/2014/main" val="1540570908"/>
                    </a:ext>
                  </a:extLst>
                </a:gridCol>
              </a:tblGrid>
              <a:tr h="588811">
                <a:tc>
                  <a:txBody>
                    <a:bodyPr/>
                    <a:lstStyle/>
                    <a:p>
                      <a:pPr algn="ctr">
                        <a:lnSpc>
                          <a:spcPct val="107000"/>
                        </a:lnSpc>
                        <a:spcAft>
                          <a:spcPts val="800"/>
                        </a:spcAft>
                      </a:pPr>
                      <a:r>
                        <a:rPr lang="es-EC" sz="2000" dirty="0">
                          <a:effectLst/>
                        </a:rPr>
                        <a:t>NOMBRE DEL CONVENIO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N° DE CONVENIO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ENTIDAD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MONTO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SECTOR BENEFICIADO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2959378"/>
                  </a:ext>
                </a:extLst>
              </a:tr>
              <a:tr h="1647592">
                <a:tc>
                  <a:txBody>
                    <a:bodyPr/>
                    <a:lstStyle/>
                    <a:p>
                      <a:pPr>
                        <a:lnSpc>
                          <a:spcPct val="107000"/>
                        </a:lnSpc>
                        <a:spcAft>
                          <a:spcPts val="800"/>
                        </a:spcAft>
                      </a:pPr>
                      <a:r>
                        <a:rPr lang="es-EC" sz="2000" dirty="0">
                          <a:effectLst/>
                        </a:rPr>
                        <a:t>CONVENIO DE ATENCIÓN EN EL HOGAR Y LA COMUNIDAD A PERSONAS CON DISCAPACIDAD</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PD-04-23D01-08638-D</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MIES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47780.68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PERSONAS CON DISCAPACIDAD Y SUS FAMILIAS.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0082441"/>
                  </a:ext>
                </a:extLst>
              </a:tr>
              <a:tr h="262783">
                <a:tc>
                  <a:txBody>
                    <a:bodyPr/>
                    <a:lstStyle/>
                    <a:p>
                      <a:pPr algn="ctr">
                        <a:lnSpc>
                          <a:spcPct val="107000"/>
                        </a:lnSpc>
                        <a:spcAft>
                          <a:spcPts val="800"/>
                        </a:spcAft>
                      </a:pPr>
                      <a:r>
                        <a:rPr lang="es-EC" sz="2000">
                          <a:effectLst/>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a:effectLst/>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47780.68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5712185"/>
                  </a:ext>
                </a:extLst>
              </a:tr>
            </a:tbl>
          </a:graphicData>
        </a:graphic>
      </p:graphicFrame>
    </p:spTree>
    <p:extLst>
      <p:ext uri="{BB962C8B-B14F-4D97-AF65-F5344CB8AC3E}">
        <p14:creationId xmlns:p14="http://schemas.microsoft.com/office/powerpoint/2010/main" val="134470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09488" y="112544"/>
            <a:ext cx="10407087" cy="675248"/>
          </a:xfrm>
        </p:spPr>
        <p:txBody>
          <a:bodyPr/>
          <a:lstStyle/>
          <a:p>
            <a:pPr algn="ctr">
              <a:lnSpc>
                <a:spcPct val="107000"/>
              </a:lnSpc>
              <a:spcAft>
                <a:spcPts val="800"/>
              </a:spcAft>
            </a:pPr>
            <a:r>
              <a:rPr lang="es-EC" sz="28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CONVENIOS DE COOPERACIÓN INTERINSTITUCIONAL</a:t>
            </a: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576775" y="-208068"/>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3">
            <a:extLst>
              <a:ext uri="{FF2B5EF4-FFF2-40B4-BE49-F238E27FC236}">
                <a16:creationId xmlns:a16="http://schemas.microsoft.com/office/drawing/2014/main" id="{AA0EC86F-5E19-40DE-9CC9-430BB2FC0613}"/>
              </a:ext>
            </a:extLst>
          </p:cNvPr>
          <p:cNvGraphicFramePr>
            <a:graphicFrameLocks noGrp="1"/>
          </p:cNvGraphicFramePr>
          <p:nvPr>
            <p:extLst>
              <p:ext uri="{D42A27DB-BD31-4B8C-83A1-F6EECF244321}">
                <p14:modId xmlns:p14="http://schemas.microsoft.com/office/powerpoint/2010/main" val="2835864299"/>
              </p:ext>
            </p:extLst>
          </p:nvPr>
        </p:nvGraphicFramePr>
        <p:xfrm>
          <a:off x="0" y="1013185"/>
          <a:ext cx="12192000" cy="6008097"/>
        </p:xfrm>
        <a:graphic>
          <a:graphicData uri="http://schemas.openxmlformats.org/drawingml/2006/table">
            <a:tbl>
              <a:tblPr firstRow="1" firstCol="1" bandRow="1">
                <a:tableStyleId>{5C22544A-7EE6-4342-B048-85BDC9FD1C3A}</a:tableStyleId>
              </a:tblPr>
              <a:tblGrid>
                <a:gridCol w="3677478">
                  <a:extLst>
                    <a:ext uri="{9D8B030D-6E8A-4147-A177-3AD203B41FA5}">
                      <a16:colId xmlns:a16="http://schemas.microsoft.com/office/drawing/2014/main" val="3746184732"/>
                    </a:ext>
                  </a:extLst>
                </a:gridCol>
                <a:gridCol w="1587323">
                  <a:extLst>
                    <a:ext uri="{9D8B030D-6E8A-4147-A177-3AD203B41FA5}">
                      <a16:colId xmlns:a16="http://schemas.microsoft.com/office/drawing/2014/main" val="3341571240"/>
                    </a:ext>
                  </a:extLst>
                </a:gridCol>
                <a:gridCol w="2071736">
                  <a:extLst>
                    <a:ext uri="{9D8B030D-6E8A-4147-A177-3AD203B41FA5}">
                      <a16:colId xmlns:a16="http://schemas.microsoft.com/office/drawing/2014/main" val="3950185630"/>
                    </a:ext>
                  </a:extLst>
                </a:gridCol>
                <a:gridCol w="2778134">
                  <a:extLst>
                    <a:ext uri="{9D8B030D-6E8A-4147-A177-3AD203B41FA5}">
                      <a16:colId xmlns:a16="http://schemas.microsoft.com/office/drawing/2014/main" val="3590228154"/>
                    </a:ext>
                  </a:extLst>
                </a:gridCol>
                <a:gridCol w="2077329">
                  <a:extLst>
                    <a:ext uri="{9D8B030D-6E8A-4147-A177-3AD203B41FA5}">
                      <a16:colId xmlns:a16="http://schemas.microsoft.com/office/drawing/2014/main" val="3521362091"/>
                    </a:ext>
                  </a:extLst>
                </a:gridCol>
              </a:tblGrid>
              <a:tr h="425811">
                <a:tc>
                  <a:txBody>
                    <a:bodyPr/>
                    <a:lstStyle/>
                    <a:p>
                      <a:pPr algn="just">
                        <a:lnSpc>
                          <a:spcPct val="107000"/>
                        </a:lnSpc>
                        <a:spcAft>
                          <a:spcPts val="800"/>
                        </a:spcAft>
                      </a:pPr>
                      <a:r>
                        <a:rPr lang="es-EC" sz="1400">
                          <a:effectLst/>
                        </a:rPr>
                        <a:t>NOMBRE DEL CONVENIO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FECHA DE LA FIRMA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ENTIDAD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OBJETIVO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SECTORES BENEFICIADOS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extLst>
                  <a:ext uri="{0D108BD9-81ED-4DB2-BD59-A6C34878D82A}">
                    <a16:rowId xmlns:a16="http://schemas.microsoft.com/office/drawing/2014/main" val="1593109589"/>
                  </a:ext>
                </a:extLst>
              </a:tr>
              <a:tr h="1081612">
                <a:tc>
                  <a:txBody>
                    <a:bodyPr/>
                    <a:lstStyle/>
                    <a:p>
                      <a:pPr algn="just">
                        <a:lnSpc>
                          <a:spcPct val="107000"/>
                        </a:lnSpc>
                        <a:spcAft>
                          <a:spcPts val="800"/>
                        </a:spcAft>
                      </a:pPr>
                      <a:r>
                        <a:rPr lang="es-EC" sz="1400">
                          <a:effectLst/>
                        </a:rPr>
                        <a:t>Convenio N° PD-04-23D01-08638-D Gobierno Autónomo Descentralizado Parroquial San Jacinto del Búa.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12 de abril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Ministerio de Inclusión Económica y Social (MIES)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Brindar atención en el Hogar y la Comunidad a Personas con Discapacidad en condiciones de pobreza y extrema pobreza.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Personas con Discapacidad y sus familias de todos los sectores de la 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extLst>
                  <a:ext uri="{0D108BD9-81ED-4DB2-BD59-A6C34878D82A}">
                    <a16:rowId xmlns:a16="http://schemas.microsoft.com/office/drawing/2014/main" val="308886650"/>
                  </a:ext>
                </a:extLst>
              </a:tr>
              <a:tr h="1081491">
                <a:tc>
                  <a:txBody>
                    <a:bodyPr/>
                    <a:lstStyle/>
                    <a:p>
                      <a:pPr algn="just">
                        <a:lnSpc>
                          <a:spcPct val="107000"/>
                        </a:lnSpc>
                        <a:spcAft>
                          <a:spcPts val="800"/>
                        </a:spcAft>
                      </a:pPr>
                      <a:r>
                        <a:rPr lang="es-EC" sz="1400">
                          <a:effectLst/>
                        </a:rPr>
                        <a:t>Convenio de Cooperación Interinstitucional entre el GAD Parroquial San Jacinto del Búa y la Junta Administradora de Agua Potable San Jacinto del Búa.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12 de junio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Junta Administradora de Agua Potable de la 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Mejorar la calidad de vida de las personas de la 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Personas de la comunidad.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extLst>
                  <a:ext uri="{0D108BD9-81ED-4DB2-BD59-A6C34878D82A}">
                    <a16:rowId xmlns:a16="http://schemas.microsoft.com/office/drawing/2014/main" val="4164844228"/>
                  </a:ext>
                </a:extLst>
              </a:tr>
              <a:tr h="1081491">
                <a:tc>
                  <a:txBody>
                    <a:bodyPr/>
                    <a:lstStyle/>
                    <a:p>
                      <a:pPr algn="just">
                        <a:lnSpc>
                          <a:spcPct val="107000"/>
                        </a:lnSpc>
                        <a:spcAft>
                          <a:spcPts val="800"/>
                        </a:spcAft>
                      </a:pPr>
                      <a:r>
                        <a:rPr lang="es-EC" sz="1400">
                          <a:effectLst/>
                        </a:rPr>
                        <a:t>Convenio de Cooperación Interinstitucional entre el Gobierno Autónomo Descentralizado Municipal del Cantón Santo Domingo y la parroquia San Jacinto del Búa.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10 de junio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GAD Municipal Santo Domingo.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Intervenir en áreas de desarrollo de la 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Moradores de la Comunidad.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extLst>
                  <a:ext uri="{0D108BD9-81ED-4DB2-BD59-A6C34878D82A}">
                    <a16:rowId xmlns:a16="http://schemas.microsoft.com/office/drawing/2014/main" val="1442484718"/>
                  </a:ext>
                </a:extLst>
              </a:tr>
              <a:tr h="2174410">
                <a:tc>
                  <a:txBody>
                    <a:bodyPr/>
                    <a:lstStyle/>
                    <a:p>
                      <a:pPr algn="just">
                        <a:lnSpc>
                          <a:spcPct val="107000"/>
                        </a:lnSpc>
                        <a:spcAft>
                          <a:spcPts val="800"/>
                        </a:spcAft>
                      </a:pPr>
                      <a:r>
                        <a:rPr lang="es-EC" sz="1400">
                          <a:effectLst/>
                        </a:rPr>
                        <a:t>Carta de entendimiento entre la facultad Ciencias Agrarias de la UTEQ y El GAD Parroquial San Jacinto del Búa para la realización de la vinculación con la Comunidad.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13 de julio del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dirty="0">
                          <a:effectLst/>
                        </a:rPr>
                        <a:t>Universidad Técnica Estatal de Quevedo. (Facultad Ciencias Agrarias)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a:effectLst/>
                        </a:rPr>
                        <a:t>Realizar pasantías por parte de los estudiantes de la UTEQ, vinculación con la comunidad, realizando actividades en beneficio de la comunidad y apoyándose en el área de lombricultora del GAD Parroquial San Jacinto del Búa.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tc>
                  <a:txBody>
                    <a:bodyPr/>
                    <a:lstStyle/>
                    <a:p>
                      <a:pPr algn="just">
                        <a:lnSpc>
                          <a:spcPct val="107000"/>
                        </a:lnSpc>
                        <a:spcAft>
                          <a:spcPts val="800"/>
                        </a:spcAft>
                      </a:pPr>
                      <a:r>
                        <a:rPr lang="es-EC" sz="1400" dirty="0">
                          <a:effectLst/>
                        </a:rPr>
                        <a:t>Productores de la parroquia.</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Personas de la Comunidad.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275" marR="42275" marT="0" marB="0"/>
                </a:tc>
                <a:extLst>
                  <a:ext uri="{0D108BD9-81ED-4DB2-BD59-A6C34878D82A}">
                    <a16:rowId xmlns:a16="http://schemas.microsoft.com/office/drawing/2014/main" val="3547422569"/>
                  </a:ext>
                </a:extLst>
              </a:tr>
            </a:tbl>
          </a:graphicData>
        </a:graphic>
      </p:graphicFrame>
    </p:spTree>
    <p:extLst>
      <p:ext uri="{BB962C8B-B14F-4D97-AF65-F5344CB8AC3E}">
        <p14:creationId xmlns:p14="http://schemas.microsoft.com/office/powerpoint/2010/main" val="10798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09488" y="112544"/>
            <a:ext cx="10407087" cy="675248"/>
          </a:xfrm>
        </p:spPr>
        <p:txBody>
          <a:bodyPr/>
          <a:lstStyle/>
          <a:p>
            <a:pPr algn="ctr">
              <a:lnSpc>
                <a:spcPct val="107000"/>
              </a:lnSpc>
              <a:spcAft>
                <a:spcPts val="800"/>
              </a:spcAft>
            </a:pPr>
            <a:r>
              <a:rPr lang="es-EC" sz="28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CONVENIOS DE COOPERACIÓN INTERINSTITUCIONAL</a:t>
            </a: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576775" y="-208068"/>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CB336B1A-7748-42A0-843A-4F7284E97A57}"/>
              </a:ext>
            </a:extLst>
          </p:cNvPr>
          <p:cNvGraphicFramePr>
            <a:graphicFrameLocks noGrp="1"/>
          </p:cNvGraphicFramePr>
          <p:nvPr>
            <p:extLst>
              <p:ext uri="{D42A27DB-BD31-4B8C-83A1-F6EECF244321}">
                <p14:modId xmlns:p14="http://schemas.microsoft.com/office/powerpoint/2010/main" val="60564709"/>
              </p:ext>
            </p:extLst>
          </p:nvPr>
        </p:nvGraphicFramePr>
        <p:xfrm>
          <a:off x="53926" y="1237959"/>
          <a:ext cx="12084148" cy="5507497"/>
        </p:xfrm>
        <a:graphic>
          <a:graphicData uri="http://schemas.openxmlformats.org/drawingml/2006/table">
            <a:tbl>
              <a:tblPr firstRow="1" firstCol="1" bandRow="1">
                <a:tableStyleId>{5C22544A-7EE6-4342-B048-85BDC9FD1C3A}</a:tableStyleId>
              </a:tblPr>
              <a:tblGrid>
                <a:gridCol w="3010486">
                  <a:extLst>
                    <a:ext uri="{9D8B030D-6E8A-4147-A177-3AD203B41FA5}">
                      <a16:colId xmlns:a16="http://schemas.microsoft.com/office/drawing/2014/main" val="1116338810"/>
                    </a:ext>
                  </a:extLst>
                </a:gridCol>
                <a:gridCol w="1772529">
                  <a:extLst>
                    <a:ext uri="{9D8B030D-6E8A-4147-A177-3AD203B41FA5}">
                      <a16:colId xmlns:a16="http://schemas.microsoft.com/office/drawing/2014/main" val="929494214"/>
                    </a:ext>
                  </a:extLst>
                </a:gridCol>
                <a:gridCol w="1969477">
                  <a:extLst>
                    <a:ext uri="{9D8B030D-6E8A-4147-A177-3AD203B41FA5}">
                      <a16:colId xmlns:a16="http://schemas.microsoft.com/office/drawing/2014/main" val="3796634630"/>
                    </a:ext>
                  </a:extLst>
                </a:gridCol>
                <a:gridCol w="3037620">
                  <a:extLst>
                    <a:ext uri="{9D8B030D-6E8A-4147-A177-3AD203B41FA5}">
                      <a16:colId xmlns:a16="http://schemas.microsoft.com/office/drawing/2014/main" val="2291417424"/>
                    </a:ext>
                  </a:extLst>
                </a:gridCol>
                <a:gridCol w="2294036">
                  <a:extLst>
                    <a:ext uri="{9D8B030D-6E8A-4147-A177-3AD203B41FA5}">
                      <a16:colId xmlns:a16="http://schemas.microsoft.com/office/drawing/2014/main" val="4126976159"/>
                    </a:ext>
                  </a:extLst>
                </a:gridCol>
              </a:tblGrid>
              <a:tr h="2142933">
                <a:tc>
                  <a:txBody>
                    <a:bodyPr/>
                    <a:lstStyle/>
                    <a:p>
                      <a:pPr algn="just">
                        <a:lnSpc>
                          <a:spcPct val="107000"/>
                        </a:lnSpc>
                        <a:spcAft>
                          <a:spcPts val="800"/>
                        </a:spcAft>
                      </a:pPr>
                      <a:r>
                        <a:rPr lang="es-EC" sz="1400">
                          <a:effectLst/>
                        </a:rPr>
                        <a:t>Convenio de Cooperación entre el Gobierno Autónomo Descentralizado Parroquial Rural San Jacinto del Búa y la Unidad Educativa “San Jacinto del Búa” Siglo XXI.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a:solidFill>
                            <a:schemeClr val="bg1"/>
                          </a:solidFill>
                          <a:effectLst/>
                        </a:rPr>
                        <a:t>26 de septiembre del 2019</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solidFill>
                      <a:schemeClr val="accent1">
                        <a:lumMod val="20000"/>
                        <a:lumOff val="80000"/>
                      </a:schemeClr>
                    </a:solidFill>
                  </a:tcPr>
                </a:tc>
                <a:tc>
                  <a:txBody>
                    <a:bodyPr/>
                    <a:lstStyle/>
                    <a:p>
                      <a:pPr algn="just">
                        <a:lnSpc>
                          <a:spcPct val="107000"/>
                        </a:lnSpc>
                        <a:spcAft>
                          <a:spcPts val="800"/>
                        </a:spcAft>
                      </a:pPr>
                      <a:r>
                        <a:rPr lang="es-EC" sz="1400" dirty="0">
                          <a:solidFill>
                            <a:schemeClr val="bg1"/>
                          </a:solidFill>
                          <a:effectLst/>
                        </a:rPr>
                        <a:t>Unidad Educativa San Jacinto del Búa Siglo XXI.</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solidFill>
                      <a:schemeClr val="accent1">
                        <a:lumMod val="20000"/>
                        <a:lumOff val="80000"/>
                      </a:schemeClr>
                    </a:solidFill>
                  </a:tcPr>
                </a:tc>
                <a:tc>
                  <a:txBody>
                    <a:bodyPr/>
                    <a:lstStyle/>
                    <a:p>
                      <a:pPr algn="just">
                        <a:lnSpc>
                          <a:spcPct val="107000"/>
                        </a:lnSpc>
                        <a:spcAft>
                          <a:spcPts val="800"/>
                        </a:spcAft>
                      </a:pPr>
                      <a:r>
                        <a:rPr lang="es-EC" sz="1400">
                          <a:solidFill>
                            <a:schemeClr val="bg1"/>
                          </a:solidFill>
                          <a:effectLst/>
                        </a:rPr>
                        <a:t>Coordinar actividades entre estas dos Instituciones encaminada a beneficiar a los Estudiantes de la misma y de la misma manera a que personas de la comunidad puedan beneficiarse de las actividades realizadas por estos estudiantes.</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solidFill>
                      <a:schemeClr val="accent1">
                        <a:lumMod val="20000"/>
                        <a:lumOff val="80000"/>
                      </a:schemeClr>
                    </a:solidFill>
                  </a:tcPr>
                </a:tc>
                <a:tc>
                  <a:txBody>
                    <a:bodyPr/>
                    <a:lstStyle/>
                    <a:p>
                      <a:pPr algn="just">
                        <a:lnSpc>
                          <a:spcPct val="107000"/>
                        </a:lnSpc>
                        <a:spcAft>
                          <a:spcPts val="800"/>
                        </a:spcAft>
                      </a:pPr>
                      <a:r>
                        <a:rPr lang="es-EC" sz="1400" dirty="0">
                          <a:solidFill>
                            <a:schemeClr val="bg1"/>
                          </a:solidFill>
                          <a:effectLst/>
                        </a:rPr>
                        <a:t>Estudiantes de la Unidad Educativa.</a:t>
                      </a:r>
                    </a:p>
                    <a:p>
                      <a:pPr algn="just">
                        <a:lnSpc>
                          <a:spcPct val="107000"/>
                        </a:lnSpc>
                        <a:spcAft>
                          <a:spcPts val="800"/>
                        </a:spcAft>
                      </a:pPr>
                      <a:r>
                        <a:rPr lang="es-EC" sz="1400" dirty="0">
                          <a:solidFill>
                            <a:schemeClr val="bg1"/>
                          </a:solidFill>
                          <a:effectLst/>
                        </a:rPr>
                        <a:t> </a:t>
                      </a:r>
                    </a:p>
                    <a:p>
                      <a:pPr algn="just">
                        <a:lnSpc>
                          <a:spcPct val="107000"/>
                        </a:lnSpc>
                        <a:spcAft>
                          <a:spcPts val="800"/>
                        </a:spcAft>
                      </a:pPr>
                      <a:r>
                        <a:rPr lang="es-EC" sz="1400" dirty="0">
                          <a:solidFill>
                            <a:schemeClr val="bg1"/>
                          </a:solidFill>
                          <a:effectLst/>
                        </a:rPr>
                        <a:t>Comunidad en General.</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solidFill>
                      <a:schemeClr val="accent1">
                        <a:lumMod val="20000"/>
                        <a:lumOff val="80000"/>
                      </a:schemeClr>
                    </a:solidFill>
                  </a:tcPr>
                </a:tc>
                <a:extLst>
                  <a:ext uri="{0D108BD9-81ED-4DB2-BD59-A6C34878D82A}">
                    <a16:rowId xmlns:a16="http://schemas.microsoft.com/office/drawing/2014/main" val="725221660"/>
                  </a:ext>
                </a:extLst>
              </a:tr>
              <a:tr h="1989383">
                <a:tc>
                  <a:txBody>
                    <a:bodyPr/>
                    <a:lstStyle/>
                    <a:p>
                      <a:pPr algn="just">
                        <a:lnSpc>
                          <a:spcPct val="107000"/>
                        </a:lnSpc>
                        <a:spcAft>
                          <a:spcPts val="800"/>
                        </a:spcAft>
                      </a:pPr>
                      <a:r>
                        <a:rPr lang="es-EC" sz="1400">
                          <a:effectLst/>
                        </a:rPr>
                        <a:t>Propuesta de Intervención Parroquial de la Dirección Distrital de Santo Domingo de os Tsáchilas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dirty="0">
                          <a:effectLst/>
                        </a:rPr>
                        <a:t>Ministerio de Agricultura y Ganadería.</a:t>
                      </a:r>
                    </a:p>
                    <a:p>
                      <a:pPr algn="just">
                        <a:lnSpc>
                          <a:spcPct val="107000"/>
                        </a:lnSpc>
                        <a:spcAft>
                          <a:spcPts val="800"/>
                        </a:spcAft>
                      </a:pPr>
                      <a:r>
                        <a:rPr lang="es-EC" sz="1400" dirty="0">
                          <a:effectLst/>
                        </a:rPr>
                        <a:t> (MAG)</a:t>
                      </a:r>
                    </a:p>
                    <a:p>
                      <a:pPr algn="just">
                        <a:lnSpc>
                          <a:spcPct val="107000"/>
                        </a:lnSpc>
                        <a:spcAft>
                          <a:spcPts val="80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dirty="0">
                          <a:effectLst/>
                        </a:rPr>
                        <a:t>Coordinar todo tipo de actividades que beneficien a los productores de nuestra parroquia abarcando los ámbitos, con el apoyo directo de los técnicos del MAG y así contribuir al desarrollo y fortalecimiento de nuestra parroquia.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dirty="0">
                          <a:effectLst/>
                        </a:rPr>
                        <a:t>Productores de nuestra parroquia.</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Emprendedores de la parroquia.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280109344"/>
                  </a:ext>
                </a:extLst>
              </a:tr>
              <a:tr h="1375181">
                <a:tc>
                  <a:txBody>
                    <a:bodyPr/>
                    <a:lstStyle/>
                    <a:p>
                      <a:pPr algn="just">
                        <a:lnSpc>
                          <a:spcPct val="107000"/>
                        </a:lnSpc>
                        <a:spcAft>
                          <a:spcPts val="800"/>
                        </a:spcAft>
                      </a:pPr>
                      <a:r>
                        <a:rPr lang="es-EC" sz="1400">
                          <a:effectLst/>
                        </a:rPr>
                        <a:t>Convenio de Cooperación entre el Gobierno Autónomo Descentralizado Parroquial Rural San Jacinto del Búa y la Empresa Clik Capacitación Innovación y Liderazgo S.A.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a:effectLst/>
                        </a:rPr>
                        <a:t>3 de septiembre del 2019.</a:t>
                      </a:r>
                    </a:p>
                    <a:p>
                      <a:pPr algn="just">
                        <a:lnSpc>
                          <a:spcPct val="107000"/>
                        </a:lnSpc>
                        <a:spcAft>
                          <a:spcPts val="800"/>
                        </a:spcAft>
                      </a:pPr>
                      <a:r>
                        <a:rPr lang="es-EC" sz="1400">
                          <a:effectLst/>
                        </a:rPr>
                        <a:t> </a:t>
                      </a:r>
                    </a:p>
                    <a:p>
                      <a:pPr algn="just">
                        <a:lnSpc>
                          <a:spcPct val="107000"/>
                        </a:lnSpc>
                        <a:spcAft>
                          <a:spcPts val="80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a:effectLst/>
                        </a:rPr>
                        <a:t>Clik Capacitación Innovación y Liderazgo S.A.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a:effectLst/>
                        </a:rPr>
                        <a:t>Implementar un centro de capacitación rural que permita fortalecer el emprendimiento a través de la formación y capacitación.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tc>
                  <a:txBody>
                    <a:bodyPr/>
                    <a:lstStyle/>
                    <a:p>
                      <a:pPr algn="just">
                        <a:lnSpc>
                          <a:spcPct val="107000"/>
                        </a:lnSpc>
                        <a:spcAft>
                          <a:spcPts val="800"/>
                        </a:spcAft>
                      </a:pPr>
                      <a:r>
                        <a:rPr lang="es-EC" sz="1400" dirty="0">
                          <a:effectLst/>
                        </a:rPr>
                        <a:t>Moradores de la parroquia.</a:t>
                      </a:r>
                    </a:p>
                    <a:p>
                      <a:pPr algn="just">
                        <a:lnSpc>
                          <a:spcPct val="107000"/>
                        </a:lnSpc>
                        <a:spcAft>
                          <a:spcPts val="800"/>
                        </a:spcAft>
                      </a:pPr>
                      <a:r>
                        <a:rPr lang="es-EC" sz="1400" dirty="0">
                          <a:effectLst/>
                        </a:rPr>
                        <a:t> </a:t>
                      </a:r>
                    </a:p>
                    <a:p>
                      <a:pPr algn="just">
                        <a:lnSpc>
                          <a:spcPct val="107000"/>
                        </a:lnSpc>
                        <a:spcAft>
                          <a:spcPts val="800"/>
                        </a:spcAft>
                      </a:pPr>
                      <a:r>
                        <a:rPr lang="es-EC" sz="1400" dirty="0">
                          <a:effectLst/>
                        </a:rPr>
                        <a:t>Emprendedores de la parroquia.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992" marR="40992" marT="0" marB="0"/>
                </a:tc>
                <a:extLst>
                  <a:ext uri="{0D108BD9-81ED-4DB2-BD59-A6C34878D82A}">
                    <a16:rowId xmlns:a16="http://schemas.microsoft.com/office/drawing/2014/main" val="2109341913"/>
                  </a:ext>
                </a:extLst>
              </a:tr>
            </a:tbl>
          </a:graphicData>
        </a:graphic>
      </p:graphicFrame>
    </p:spTree>
    <p:extLst>
      <p:ext uri="{BB962C8B-B14F-4D97-AF65-F5344CB8AC3E}">
        <p14:creationId xmlns:p14="http://schemas.microsoft.com/office/powerpoint/2010/main" val="311926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309488" y="112544"/>
            <a:ext cx="10407087" cy="675248"/>
          </a:xfrm>
        </p:spPr>
        <p:txBody>
          <a:bodyPr/>
          <a:lstStyle/>
          <a:p>
            <a:pPr algn="ctr">
              <a:lnSpc>
                <a:spcPct val="107000"/>
              </a:lnSpc>
              <a:spcAft>
                <a:spcPts val="800"/>
              </a:spcAft>
            </a:pPr>
            <a:r>
              <a:rPr lang="es-EC" sz="28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CONVENIOS DE COOPERACIÓN INTERINSTITUCIONAL</a:t>
            </a: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576775" y="-208068"/>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3">
            <a:extLst>
              <a:ext uri="{FF2B5EF4-FFF2-40B4-BE49-F238E27FC236}">
                <a16:creationId xmlns:a16="http://schemas.microsoft.com/office/drawing/2014/main" id="{0440864C-1DBE-4C2D-82D1-EF466F1377D3}"/>
              </a:ext>
            </a:extLst>
          </p:cNvPr>
          <p:cNvGraphicFramePr>
            <a:graphicFrameLocks noGrp="1"/>
          </p:cNvGraphicFramePr>
          <p:nvPr>
            <p:extLst>
              <p:ext uri="{D42A27DB-BD31-4B8C-83A1-F6EECF244321}">
                <p14:modId xmlns:p14="http://schemas.microsoft.com/office/powerpoint/2010/main" val="1387111469"/>
              </p:ext>
            </p:extLst>
          </p:nvPr>
        </p:nvGraphicFramePr>
        <p:xfrm>
          <a:off x="112542" y="1108404"/>
          <a:ext cx="11648050" cy="5637051"/>
        </p:xfrm>
        <a:graphic>
          <a:graphicData uri="http://schemas.openxmlformats.org/drawingml/2006/table">
            <a:tbl>
              <a:tblPr firstRow="1" firstCol="1" bandRow="1">
                <a:tableStyleId>{5C22544A-7EE6-4342-B048-85BDC9FD1C3A}</a:tableStyleId>
              </a:tblPr>
              <a:tblGrid>
                <a:gridCol w="3308550">
                  <a:extLst>
                    <a:ext uri="{9D8B030D-6E8A-4147-A177-3AD203B41FA5}">
                      <a16:colId xmlns:a16="http://schemas.microsoft.com/office/drawing/2014/main" val="4248762860"/>
                    </a:ext>
                  </a:extLst>
                </a:gridCol>
                <a:gridCol w="1721361">
                  <a:extLst>
                    <a:ext uri="{9D8B030D-6E8A-4147-A177-3AD203B41FA5}">
                      <a16:colId xmlns:a16="http://schemas.microsoft.com/office/drawing/2014/main" val="3946157159"/>
                    </a:ext>
                  </a:extLst>
                </a:gridCol>
                <a:gridCol w="1979305">
                  <a:extLst>
                    <a:ext uri="{9D8B030D-6E8A-4147-A177-3AD203B41FA5}">
                      <a16:colId xmlns:a16="http://schemas.microsoft.com/office/drawing/2014/main" val="2673353517"/>
                    </a:ext>
                  </a:extLst>
                </a:gridCol>
                <a:gridCol w="2427587">
                  <a:extLst>
                    <a:ext uri="{9D8B030D-6E8A-4147-A177-3AD203B41FA5}">
                      <a16:colId xmlns:a16="http://schemas.microsoft.com/office/drawing/2014/main" val="1460594211"/>
                    </a:ext>
                  </a:extLst>
                </a:gridCol>
                <a:gridCol w="2211247">
                  <a:extLst>
                    <a:ext uri="{9D8B030D-6E8A-4147-A177-3AD203B41FA5}">
                      <a16:colId xmlns:a16="http://schemas.microsoft.com/office/drawing/2014/main" val="548853305"/>
                    </a:ext>
                  </a:extLst>
                </a:gridCol>
              </a:tblGrid>
              <a:tr h="1609311">
                <a:tc>
                  <a:txBody>
                    <a:bodyPr/>
                    <a:lstStyle/>
                    <a:p>
                      <a:pPr algn="just">
                        <a:lnSpc>
                          <a:spcPct val="107000"/>
                        </a:lnSpc>
                        <a:spcAft>
                          <a:spcPts val="800"/>
                        </a:spcAft>
                      </a:pPr>
                      <a:r>
                        <a:rPr lang="es-EC" sz="1400">
                          <a:effectLst/>
                        </a:rPr>
                        <a:t>Convenio Marco de Cooperación Interinstitucional entre la Cruz Roja Ecuatoriana Junta provincial Santo Domingo de los Tsáchilas y el Gobierno Autónomo Descentralizado Parroquial San Jacinto del Búa.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b="0">
                          <a:solidFill>
                            <a:schemeClr val="bg1"/>
                          </a:solidFill>
                          <a:effectLst/>
                        </a:rPr>
                        <a:t>14 de julio del 2019.</a:t>
                      </a:r>
                      <a:endParaRPr lang="es-EC"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solidFill>
                      <a:schemeClr val="accent1">
                        <a:lumMod val="20000"/>
                        <a:lumOff val="80000"/>
                      </a:schemeClr>
                    </a:solidFill>
                  </a:tcPr>
                </a:tc>
                <a:tc>
                  <a:txBody>
                    <a:bodyPr/>
                    <a:lstStyle/>
                    <a:p>
                      <a:pPr algn="just">
                        <a:lnSpc>
                          <a:spcPct val="107000"/>
                        </a:lnSpc>
                        <a:spcAft>
                          <a:spcPts val="800"/>
                        </a:spcAft>
                      </a:pPr>
                      <a:r>
                        <a:rPr lang="es-EC" sz="1400" b="0">
                          <a:solidFill>
                            <a:schemeClr val="bg1"/>
                          </a:solidFill>
                          <a:effectLst/>
                        </a:rPr>
                        <a:t>Cruz Roja Ecuatoriana Junta Provincial Santo Domingo.</a:t>
                      </a:r>
                      <a:endParaRPr lang="es-EC"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solidFill>
                      <a:schemeClr val="accent1">
                        <a:lumMod val="20000"/>
                        <a:lumOff val="80000"/>
                      </a:schemeClr>
                    </a:solidFill>
                  </a:tcPr>
                </a:tc>
                <a:tc>
                  <a:txBody>
                    <a:bodyPr/>
                    <a:lstStyle/>
                    <a:p>
                      <a:pPr algn="just">
                        <a:lnSpc>
                          <a:spcPct val="107000"/>
                        </a:lnSpc>
                        <a:spcAft>
                          <a:spcPts val="800"/>
                        </a:spcAft>
                      </a:pPr>
                      <a:r>
                        <a:rPr lang="es-EC" sz="1400" b="0">
                          <a:solidFill>
                            <a:schemeClr val="bg1"/>
                          </a:solidFill>
                          <a:effectLst/>
                        </a:rPr>
                        <a:t>Coordinar acciones encaminadas a mejorar la calidad de vida de los moradores de la parroquia San Jacinto del Búa.</a:t>
                      </a:r>
                      <a:endParaRPr lang="es-EC" sz="14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solidFill>
                      <a:schemeClr val="accent1">
                        <a:lumMod val="20000"/>
                        <a:lumOff val="80000"/>
                      </a:schemeClr>
                    </a:solidFill>
                  </a:tcPr>
                </a:tc>
                <a:tc>
                  <a:txBody>
                    <a:bodyPr/>
                    <a:lstStyle/>
                    <a:p>
                      <a:pPr algn="just">
                        <a:lnSpc>
                          <a:spcPct val="107000"/>
                        </a:lnSpc>
                        <a:spcAft>
                          <a:spcPts val="800"/>
                        </a:spcAft>
                      </a:pPr>
                      <a:r>
                        <a:rPr lang="es-EC" sz="1400" b="0" dirty="0">
                          <a:solidFill>
                            <a:schemeClr val="bg1"/>
                          </a:solidFill>
                          <a:effectLst/>
                        </a:rPr>
                        <a:t>Moradores de la parroquia San Jacinto del Búa.</a:t>
                      </a:r>
                      <a:endParaRPr lang="es-EC"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solidFill>
                      <a:schemeClr val="accent1">
                        <a:lumMod val="20000"/>
                        <a:lumOff val="80000"/>
                      </a:schemeClr>
                    </a:solidFill>
                  </a:tcPr>
                </a:tc>
                <a:extLst>
                  <a:ext uri="{0D108BD9-81ED-4DB2-BD59-A6C34878D82A}">
                    <a16:rowId xmlns:a16="http://schemas.microsoft.com/office/drawing/2014/main" val="3661244154"/>
                  </a:ext>
                </a:extLst>
              </a:tr>
              <a:tr h="2013870">
                <a:tc>
                  <a:txBody>
                    <a:bodyPr/>
                    <a:lstStyle/>
                    <a:p>
                      <a:pPr algn="just">
                        <a:lnSpc>
                          <a:spcPct val="107000"/>
                        </a:lnSpc>
                        <a:spcAft>
                          <a:spcPts val="800"/>
                        </a:spcAft>
                      </a:pPr>
                      <a:r>
                        <a:rPr lang="es-EC" sz="1400">
                          <a:effectLst/>
                        </a:rPr>
                        <a:t>Convenio Específico de Cooperación Interinstitucional para Campañas de Donación Voluntaria de Sangre entre la Cruz Roja Ecuatoriana Junta Provincial Santo Domingo de los Tsáchilas y Gobierno Autónomo Descentralizado Parroquial San Jacinto del Búa.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a:effectLst/>
                        </a:rPr>
                        <a:t>14 de julio del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a:effectLst/>
                        </a:rPr>
                        <a:t>Cruz Roja Ecuatoriana Junta Provincial Santo Domingo.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a:effectLst/>
                        </a:rPr>
                        <a:t>Coordinar campañas de donación de Sangre de moradores de la parroquia y creación del Banco de Sangre para la parroquia San Jacinto del Búa.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dirty="0">
                          <a:effectLst/>
                        </a:rPr>
                        <a:t>Moradores de la parroquia San jacinto del Búa.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extLst>
                  <a:ext uri="{0D108BD9-81ED-4DB2-BD59-A6C34878D82A}">
                    <a16:rowId xmlns:a16="http://schemas.microsoft.com/office/drawing/2014/main" val="3512861661"/>
                  </a:ext>
                </a:extLst>
              </a:tr>
              <a:tr h="2013870">
                <a:tc>
                  <a:txBody>
                    <a:bodyPr/>
                    <a:lstStyle/>
                    <a:p>
                      <a:pPr algn="just">
                        <a:lnSpc>
                          <a:spcPct val="107000"/>
                        </a:lnSpc>
                        <a:spcAft>
                          <a:spcPts val="800"/>
                        </a:spcAft>
                      </a:pPr>
                      <a:r>
                        <a:rPr lang="es-EC" sz="1400">
                          <a:effectLst/>
                        </a:rPr>
                        <a:t>Convenio de Cooperación Interinstitucional N° CZ-S-2019 celebrado entre el Gobierno Autónomo Descentralizado Parroquial de San Jacinto del Búa y el Distrito de Salud 23D02 para la estrategia de manejo integrado de vectores y capacitaciones. (MSP)</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a:effectLst/>
                        </a:rPr>
                        <a:t>18 de diciembre del 2019.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a:effectLst/>
                        </a:rPr>
                        <a:t>Ministerio de Salud Pública Distrito 23D02.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a:effectLst/>
                        </a:rPr>
                        <a:t>Establecer un marco de cooperación interinstitucional para desarrollar las actividades de manejo integrado de vectores en nuestra 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tc>
                  <a:txBody>
                    <a:bodyPr/>
                    <a:lstStyle/>
                    <a:p>
                      <a:pPr algn="just">
                        <a:lnSpc>
                          <a:spcPct val="107000"/>
                        </a:lnSpc>
                        <a:spcAft>
                          <a:spcPts val="800"/>
                        </a:spcAft>
                      </a:pPr>
                      <a:r>
                        <a:rPr lang="es-EC" sz="1400" dirty="0">
                          <a:effectLst/>
                        </a:rPr>
                        <a:t>Habitantes de la Parroquia.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760" marR="52760" marT="0" marB="0"/>
                </a:tc>
                <a:extLst>
                  <a:ext uri="{0D108BD9-81ED-4DB2-BD59-A6C34878D82A}">
                    <a16:rowId xmlns:a16="http://schemas.microsoft.com/office/drawing/2014/main" val="3858783561"/>
                  </a:ext>
                </a:extLst>
              </a:tr>
            </a:tbl>
          </a:graphicData>
        </a:graphic>
      </p:graphicFrame>
    </p:spTree>
    <p:extLst>
      <p:ext uri="{BB962C8B-B14F-4D97-AF65-F5344CB8AC3E}">
        <p14:creationId xmlns:p14="http://schemas.microsoft.com/office/powerpoint/2010/main" val="16325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253218" y="487149"/>
            <a:ext cx="10407087" cy="675248"/>
          </a:xfrm>
        </p:spPr>
        <p:txBody>
          <a:bodyPr/>
          <a:lstStyle/>
          <a:p>
            <a:pPr algn="ctr">
              <a:lnSpc>
                <a:spcPct val="107000"/>
              </a:lnSpc>
              <a:spcAft>
                <a:spcPts val="800"/>
              </a:spcAft>
            </a:pPr>
            <a:r>
              <a:rPr lang="es-EC" sz="28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CONVENIOS DE COOPERACIÓN INTERINSTITUCIONAL</a:t>
            </a: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576775" y="-208068"/>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7EDB2046-B0E5-42FC-8BEC-53BA190B5643}"/>
              </a:ext>
            </a:extLst>
          </p:cNvPr>
          <p:cNvGraphicFramePr>
            <a:graphicFrameLocks noGrp="1"/>
          </p:cNvGraphicFramePr>
          <p:nvPr>
            <p:extLst>
              <p:ext uri="{D42A27DB-BD31-4B8C-83A1-F6EECF244321}">
                <p14:modId xmlns:p14="http://schemas.microsoft.com/office/powerpoint/2010/main" val="1538839985"/>
              </p:ext>
            </p:extLst>
          </p:nvPr>
        </p:nvGraphicFramePr>
        <p:xfrm>
          <a:off x="0" y="1322363"/>
          <a:ext cx="11774657" cy="5174871"/>
        </p:xfrm>
        <a:graphic>
          <a:graphicData uri="http://schemas.openxmlformats.org/drawingml/2006/table">
            <a:tbl>
              <a:tblPr firstRow="1" firstCol="1" bandRow="1">
                <a:tableStyleId>{5C22544A-7EE6-4342-B048-85BDC9FD1C3A}</a:tableStyleId>
              </a:tblPr>
              <a:tblGrid>
                <a:gridCol w="3344512">
                  <a:extLst>
                    <a:ext uri="{9D8B030D-6E8A-4147-A177-3AD203B41FA5}">
                      <a16:colId xmlns:a16="http://schemas.microsoft.com/office/drawing/2014/main" val="3136952691"/>
                    </a:ext>
                  </a:extLst>
                </a:gridCol>
                <a:gridCol w="1740071">
                  <a:extLst>
                    <a:ext uri="{9D8B030D-6E8A-4147-A177-3AD203B41FA5}">
                      <a16:colId xmlns:a16="http://schemas.microsoft.com/office/drawing/2014/main" val="1907255461"/>
                    </a:ext>
                  </a:extLst>
                </a:gridCol>
                <a:gridCol w="2000819">
                  <a:extLst>
                    <a:ext uri="{9D8B030D-6E8A-4147-A177-3AD203B41FA5}">
                      <a16:colId xmlns:a16="http://schemas.microsoft.com/office/drawing/2014/main" val="945243397"/>
                    </a:ext>
                  </a:extLst>
                </a:gridCol>
                <a:gridCol w="2453973">
                  <a:extLst>
                    <a:ext uri="{9D8B030D-6E8A-4147-A177-3AD203B41FA5}">
                      <a16:colId xmlns:a16="http://schemas.microsoft.com/office/drawing/2014/main" val="1327515257"/>
                    </a:ext>
                  </a:extLst>
                </a:gridCol>
                <a:gridCol w="2235282">
                  <a:extLst>
                    <a:ext uri="{9D8B030D-6E8A-4147-A177-3AD203B41FA5}">
                      <a16:colId xmlns:a16="http://schemas.microsoft.com/office/drawing/2014/main" val="941438743"/>
                    </a:ext>
                  </a:extLst>
                </a:gridCol>
              </a:tblGrid>
              <a:tr h="2322949">
                <a:tc>
                  <a:txBody>
                    <a:bodyPr/>
                    <a:lstStyle/>
                    <a:p>
                      <a:pPr algn="just">
                        <a:lnSpc>
                          <a:spcPct val="107000"/>
                        </a:lnSpc>
                        <a:spcAft>
                          <a:spcPts val="800"/>
                        </a:spcAft>
                      </a:pPr>
                      <a:r>
                        <a:rPr lang="es-EC" sz="1800" dirty="0">
                          <a:effectLst/>
                        </a:rPr>
                        <a:t>Convenio de uso de instalaciones de escenarios deportivos, instalaciones del Estadio </a:t>
                      </a:r>
                      <a:r>
                        <a:rPr lang="es-EC" sz="1800" dirty="0" err="1">
                          <a:effectLst/>
                        </a:rPr>
                        <a:t>Kléber</a:t>
                      </a:r>
                      <a:r>
                        <a:rPr lang="es-EC" sz="1800" dirty="0">
                          <a:effectLst/>
                        </a:rPr>
                        <a:t> Paz y Miño Flores, entre la Liga Deportiva Parroquial y el GAD Parroquial San Jacinto del Búa.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b="0">
                          <a:solidFill>
                            <a:schemeClr val="bg1"/>
                          </a:solidFill>
                          <a:effectLst/>
                        </a:rPr>
                        <a:t>21 de octubre del 2019.</a:t>
                      </a:r>
                      <a:endParaRPr lang="es-EC" sz="18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07000"/>
                        </a:lnSpc>
                        <a:spcAft>
                          <a:spcPts val="800"/>
                        </a:spcAft>
                      </a:pPr>
                      <a:r>
                        <a:rPr lang="es-EC" sz="1800" b="0" dirty="0">
                          <a:solidFill>
                            <a:schemeClr val="bg1"/>
                          </a:solidFill>
                          <a:effectLst/>
                        </a:rPr>
                        <a:t>Liga Deportiva Parroquial.</a:t>
                      </a:r>
                      <a:endParaRPr lang="es-EC"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07000"/>
                        </a:lnSpc>
                        <a:spcAft>
                          <a:spcPts val="800"/>
                        </a:spcAft>
                      </a:pPr>
                      <a:r>
                        <a:rPr lang="es-EC" sz="1800" b="0" dirty="0">
                          <a:solidFill>
                            <a:schemeClr val="bg1"/>
                          </a:solidFill>
                          <a:effectLst/>
                        </a:rPr>
                        <a:t>Administrar los escenarios deportivos entregados, con la finalidad de fomentar el deporte en la parroquia. </a:t>
                      </a:r>
                      <a:endParaRPr lang="es-EC"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07000"/>
                        </a:lnSpc>
                        <a:spcAft>
                          <a:spcPts val="800"/>
                        </a:spcAft>
                      </a:pPr>
                      <a:r>
                        <a:rPr lang="es-EC" sz="1800" b="0" dirty="0">
                          <a:solidFill>
                            <a:schemeClr val="bg1"/>
                          </a:solidFill>
                          <a:effectLst/>
                        </a:rPr>
                        <a:t>Habitantes de nuestra Parroquia.</a:t>
                      </a:r>
                      <a:endParaRPr lang="es-EC" sz="1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28617812"/>
                  </a:ext>
                </a:extLst>
              </a:tr>
              <a:tr h="2842135">
                <a:tc>
                  <a:txBody>
                    <a:bodyPr/>
                    <a:lstStyle/>
                    <a:p>
                      <a:pPr algn="just">
                        <a:lnSpc>
                          <a:spcPct val="107000"/>
                        </a:lnSpc>
                        <a:spcAft>
                          <a:spcPts val="800"/>
                        </a:spcAft>
                      </a:pPr>
                      <a:r>
                        <a:rPr lang="es-EC" sz="1800">
                          <a:effectLst/>
                        </a:rPr>
                        <a:t>Convenio de uso de las instalaciones de escenarios deportivos, Instalaciones de la cancha sintética y coliseo deportivo entre el GAD Parroquial San Jacinto del Búa y el Club Básico 5000 Libras de la parroquia San Jacinto del Búa.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a:effectLst/>
                        </a:rPr>
                        <a:t> </a:t>
                      </a:r>
                    </a:p>
                    <a:p>
                      <a:pPr algn="just">
                        <a:lnSpc>
                          <a:spcPct val="107000"/>
                        </a:lnSpc>
                        <a:spcAft>
                          <a:spcPts val="800"/>
                        </a:spcAft>
                      </a:pPr>
                      <a:r>
                        <a:rPr lang="es-EC" sz="1800">
                          <a:effectLst/>
                        </a:rPr>
                        <a:t>21 de octubre del 2019.</a:t>
                      </a:r>
                    </a:p>
                    <a:p>
                      <a:pPr algn="just">
                        <a:lnSpc>
                          <a:spcPct val="107000"/>
                        </a:lnSpc>
                        <a:spcAft>
                          <a:spcPts val="800"/>
                        </a:spcAft>
                      </a:pPr>
                      <a:r>
                        <a:rPr lang="es-EC" sz="1800">
                          <a:effectLst/>
                        </a:rPr>
                        <a:t>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Club Básico Parroquial 5000 Libras.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Administrar los escenarios deportivos entregados, con la finalidad de fomentar el deporte en la parroquia.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800" dirty="0">
                          <a:effectLst/>
                        </a:rPr>
                        <a:t>Habitantes de nuestra Parroquia.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7280492"/>
                  </a:ext>
                </a:extLst>
              </a:tr>
            </a:tbl>
          </a:graphicData>
        </a:graphic>
      </p:graphicFrame>
    </p:spTree>
    <p:extLst>
      <p:ext uri="{BB962C8B-B14F-4D97-AF65-F5344CB8AC3E}">
        <p14:creationId xmlns:p14="http://schemas.microsoft.com/office/powerpoint/2010/main" val="142821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1997612" y="393886"/>
            <a:ext cx="10407087" cy="966389"/>
          </a:xfrm>
        </p:spPr>
        <p:txBody>
          <a:bodyPr/>
          <a:lstStyle/>
          <a:p>
            <a:pPr>
              <a:lnSpc>
                <a:spcPct val="107000"/>
              </a:lnSpc>
              <a:spcAft>
                <a:spcPts val="800"/>
              </a:spcAft>
            </a:pP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INTEGRANTES DEL CONSEJO DE PLANIFICACIÓN</a:t>
            </a:r>
            <a:br>
              <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b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FECHA DE CREACIÓN: 20 DE SEPTIEMBRE DEL 2019</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576775" y="-208068"/>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a 3">
            <a:extLst>
              <a:ext uri="{FF2B5EF4-FFF2-40B4-BE49-F238E27FC236}">
                <a16:creationId xmlns:a16="http://schemas.microsoft.com/office/drawing/2014/main" id="{C62A98ED-05EE-4FE3-866D-90E192B0005B}"/>
              </a:ext>
            </a:extLst>
          </p:cNvPr>
          <p:cNvGraphicFramePr>
            <a:graphicFrameLocks noGrp="1"/>
          </p:cNvGraphicFramePr>
          <p:nvPr>
            <p:extLst>
              <p:ext uri="{D42A27DB-BD31-4B8C-83A1-F6EECF244321}">
                <p14:modId xmlns:p14="http://schemas.microsoft.com/office/powerpoint/2010/main" val="2392521736"/>
              </p:ext>
            </p:extLst>
          </p:nvPr>
        </p:nvGraphicFramePr>
        <p:xfrm>
          <a:off x="717452" y="1566473"/>
          <a:ext cx="10803988" cy="4567040"/>
        </p:xfrm>
        <a:graphic>
          <a:graphicData uri="http://schemas.openxmlformats.org/drawingml/2006/table">
            <a:tbl>
              <a:tblPr firstRow="1" firstCol="1" bandRow="1">
                <a:tableStyleId>{5C22544A-7EE6-4342-B048-85BDC9FD1C3A}</a:tableStyleId>
              </a:tblPr>
              <a:tblGrid>
                <a:gridCol w="4322064">
                  <a:extLst>
                    <a:ext uri="{9D8B030D-6E8A-4147-A177-3AD203B41FA5}">
                      <a16:colId xmlns:a16="http://schemas.microsoft.com/office/drawing/2014/main" val="3318273312"/>
                    </a:ext>
                  </a:extLst>
                </a:gridCol>
                <a:gridCol w="6481924">
                  <a:extLst>
                    <a:ext uri="{9D8B030D-6E8A-4147-A177-3AD203B41FA5}">
                      <a16:colId xmlns:a16="http://schemas.microsoft.com/office/drawing/2014/main" val="2735124361"/>
                    </a:ext>
                  </a:extLst>
                </a:gridCol>
              </a:tblGrid>
              <a:tr h="685374">
                <a:tc>
                  <a:txBody>
                    <a:bodyPr/>
                    <a:lstStyle/>
                    <a:p>
                      <a:pPr algn="ctr">
                        <a:lnSpc>
                          <a:spcPct val="107000"/>
                        </a:lnSpc>
                        <a:spcAft>
                          <a:spcPts val="800"/>
                        </a:spcAft>
                      </a:pPr>
                      <a:r>
                        <a:rPr lang="es-EC" sz="1800" b="1">
                          <a:effectLst/>
                        </a:rPr>
                        <a:t>CARGO</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800" b="1">
                          <a:effectLst/>
                        </a:rPr>
                        <a:t>NOMBRE</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3030723"/>
                  </a:ext>
                </a:extLst>
              </a:tr>
              <a:tr h="459144">
                <a:tc>
                  <a:txBody>
                    <a:bodyPr/>
                    <a:lstStyle/>
                    <a:p>
                      <a:pPr>
                        <a:lnSpc>
                          <a:spcPct val="107000"/>
                        </a:lnSpc>
                        <a:spcAft>
                          <a:spcPts val="800"/>
                        </a:spcAft>
                      </a:pPr>
                      <a:r>
                        <a:rPr lang="es-EC" sz="1800" b="1" dirty="0">
                          <a:effectLst/>
                        </a:rPr>
                        <a:t>PRESIDENTE</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a:effectLst/>
                        </a:rPr>
                        <a:t>Renato Zambrano García</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5842869"/>
                  </a:ext>
                </a:extLst>
              </a:tr>
              <a:tr h="480318">
                <a:tc>
                  <a:txBody>
                    <a:bodyPr/>
                    <a:lstStyle/>
                    <a:p>
                      <a:pPr>
                        <a:lnSpc>
                          <a:spcPct val="107000"/>
                        </a:lnSpc>
                        <a:spcAft>
                          <a:spcPts val="800"/>
                        </a:spcAft>
                      </a:pPr>
                      <a:r>
                        <a:rPr lang="es-EC" sz="1800" b="1">
                          <a:effectLst/>
                        </a:rPr>
                        <a:t>TÉCNICO AD HONOREM</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a:effectLst/>
                        </a:rPr>
                        <a:t>Ligia Rivadeneira</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3574679"/>
                  </a:ext>
                </a:extLst>
              </a:tr>
              <a:tr h="456915">
                <a:tc>
                  <a:txBody>
                    <a:bodyPr/>
                    <a:lstStyle/>
                    <a:p>
                      <a:pPr>
                        <a:lnSpc>
                          <a:spcPct val="107000"/>
                        </a:lnSpc>
                        <a:spcAft>
                          <a:spcPts val="800"/>
                        </a:spcAft>
                      </a:pPr>
                      <a:r>
                        <a:rPr lang="es-EC" sz="1800" b="1">
                          <a:effectLst/>
                        </a:rPr>
                        <a:t>VOCAL DESIGNADO</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a:effectLst/>
                        </a:rPr>
                        <a:t>Marcelo Freire</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5847323"/>
                  </a:ext>
                </a:extLst>
              </a:tr>
              <a:tr h="669438">
                <a:tc>
                  <a:txBody>
                    <a:bodyPr/>
                    <a:lstStyle/>
                    <a:p>
                      <a:pPr>
                        <a:lnSpc>
                          <a:spcPct val="107000"/>
                        </a:lnSpc>
                        <a:spcAft>
                          <a:spcPts val="800"/>
                        </a:spcAft>
                      </a:pPr>
                      <a:r>
                        <a:rPr lang="es-EC" sz="1800" b="1">
                          <a:effectLst/>
                        </a:rPr>
                        <a:t>INTEGRANTE 1</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a:effectLst/>
                        </a:rPr>
                        <a:t>Geoconda Burgos – RECINTOS DE LA PARROQUIA</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0807942"/>
                  </a:ext>
                </a:extLst>
              </a:tr>
              <a:tr h="669438">
                <a:tc>
                  <a:txBody>
                    <a:bodyPr/>
                    <a:lstStyle/>
                    <a:p>
                      <a:pPr>
                        <a:lnSpc>
                          <a:spcPct val="107000"/>
                        </a:lnSpc>
                        <a:spcAft>
                          <a:spcPts val="800"/>
                        </a:spcAft>
                      </a:pPr>
                      <a:r>
                        <a:rPr lang="es-EC" sz="1800" b="1">
                          <a:effectLst/>
                        </a:rPr>
                        <a:t>INTEGRANTE 2</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a:effectLst/>
                        </a:rPr>
                        <a:t>Jaime Vera             - INSTITUCIONES DE LA PARROQUIA</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705881"/>
                  </a:ext>
                </a:extLst>
              </a:tr>
              <a:tr h="669438">
                <a:tc>
                  <a:txBody>
                    <a:bodyPr/>
                    <a:lstStyle/>
                    <a:p>
                      <a:pPr>
                        <a:lnSpc>
                          <a:spcPct val="107000"/>
                        </a:lnSpc>
                        <a:spcAft>
                          <a:spcPts val="800"/>
                        </a:spcAft>
                      </a:pPr>
                      <a:r>
                        <a:rPr lang="es-EC" sz="1800" b="1">
                          <a:effectLst/>
                        </a:rPr>
                        <a:t>INTEGRANTE 3</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a:effectLst/>
                        </a:rPr>
                        <a:t>Enma Rodríguez    - BARRIOS DE LA PARROQUIA</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3556225"/>
                  </a:ext>
                </a:extLst>
              </a:tr>
              <a:tr h="476975">
                <a:tc>
                  <a:txBody>
                    <a:bodyPr/>
                    <a:lstStyle/>
                    <a:p>
                      <a:pPr>
                        <a:lnSpc>
                          <a:spcPct val="107000"/>
                        </a:lnSpc>
                        <a:spcAft>
                          <a:spcPts val="800"/>
                        </a:spcAft>
                      </a:pPr>
                      <a:r>
                        <a:rPr lang="es-EC" sz="1800" b="1">
                          <a:effectLst/>
                        </a:rPr>
                        <a:t>SECRETARIA</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800" b="1" dirty="0">
                          <a:effectLst/>
                        </a:rPr>
                        <a:t>Maritza Zambrano</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0070910"/>
                  </a:ext>
                </a:extLst>
              </a:tr>
            </a:tbl>
          </a:graphicData>
        </a:graphic>
      </p:graphicFrame>
    </p:spTree>
    <p:extLst>
      <p:ext uri="{BB962C8B-B14F-4D97-AF65-F5344CB8AC3E}">
        <p14:creationId xmlns:p14="http://schemas.microsoft.com/office/powerpoint/2010/main" val="252090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522007" y="70485"/>
            <a:ext cx="10407087" cy="1104891"/>
          </a:xfrm>
        </p:spPr>
        <p:txBody>
          <a:bodyPr/>
          <a:lstStyle/>
          <a:p>
            <a:pPr>
              <a:lnSpc>
                <a:spcPct val="107000"/>
              </a:lnSpc>
              <a:spcAft>
                <a:spcPts val="800"/>
              </a:spcAft>
            </a:pPr>
            <a:r>
              <a:rPr lang="es-EC" sz="1800" b="1" dirty="0">
                <a:effectLst/>
                <a:latin typeface="Calibri" panose="020F0502020204030204" pitchFamily="34" charset="0"/>
                <a:ea typeface="Calibri" panose="020F0502020204030204" pitchFamily="34" charset="0"/>
                <a:cs typeface="Times New Roman" panose="02020603050405020304" pitchFamily="18" charset="0"/>
              </a:rPr>
              <a:t> </a:t>
            </a: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INTEGRANTES DE LA ASAMBLEA TERRITORIAL EN LA PARROQUIA</a:t>
            </a:r>
            <a:br>
              <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b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FECHA DE CREACIÓN: 12 DE AGOSTO DEL 2019</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1">
            <a:extLst>
              <a:ext uri="{FF2B5EF4-FFF2-40B4-BE49-F238E27FC236}">
                <a16:creationId xmlns:a16="http://schemas.microsoft.com/office/drawing/2014/main" id="{598AEA44-FA79-4DDD-8DE2-774E1AE00E87}"/>
              </a:ext>
            </a:extLst>
          </p:cNvPr>
          <p:cNvSpPr>
            <a:spLocks noChangeArrowheads="1"/>
          </p:cNvSpPr>
          <p:nvPr/>
        </p:nvSpPr>
        <p:spPr bwMode="auto">
          <a:xfrm>
            <a:off x="-576775" y="-208068"/>
            <a:ext cx="149334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30725" algn="l"/>
              </a:tabLst>
              <a:defRPr>
                <a:solidFill>
                  <a:schemeClr val="tx1"/>
                </a:solidFill>
                <a:latin typeface="Arial" panose="020B0604020202020204" pitchFamily="34" charset="0"/>
              </a:defRPr>
            </a:lvl1pPr>
            <a:lvl2pPr eaLnBrk="0" fontAlgn="base" hangingPunct="0">
              <a:spcBef>
                <a:spcPct val="0"/>
              </a:spcBef>
              <a:spcAft>
                <a:spcPct val="0"/>
              </a:spcAft>
              <a:tabLst>
                <a:tab pos="4530725" algn="l"/>
              </a:tabLst>
              <a:defRPr>
                <a:solidFill>
                  <a:schemeClr val="tx1"/>
                </a:solidFill>
                <a:latin typeface="Arial" panose="020B0604020202020204" pitchFamily="34" charset="0"/>
              </a:defRPr>
            </a:lvl2pPr>
            <a:lvl3pPr eaLnBrk="0" fontAlgn="base" hangingPunct="0">
              <a:spcBef>
                <a:spcPct val="0"/>
              </a:spcBef>
              <a:spcAft>
                <a:spcPct val="0"/>
              </a:spcAft>
              <a:tabLst>
                <a:tab pos="4530725" algn="l"/>
              </a:tabLst>
              <a:defRPr>
                <a:solidFill>
                  <a:schemeClr val="tx1"/>
                </a:solidFill>
                <a:latin typeface="Arial" panose="020B0604020202020204" pitchFamily="34" charset="0"/>
              </a:defRPr>
            </a:lvl3pPr>
            <a:lvl4pPr eaLnBrk="0" fontAlgn="base" hangingPunct="0">
              <a:spcBef>
                <a:spcPct val="0"/>
              </a:spcBef>
              <a:spcAft>
                <a:spcPct val="0"/>
              </a:spcAft>
              <a:tabLst>
                <a:tab pos="4530725" algn="l"/>
              </a:tabLst>
              <a:defRPr>
                <a:solidFill>
                  <a:schemeClr val="tx1"/>
                </a:solidFill>
                <a:latin typeface="Arial" panose="020B0604020202020204" pitchFamily="34" charset="0"/>
              </a:defRPr>
            </a:lvl4pPr>
            <a:lvl5pPr eaLnBrk="0" fontAlgn="base" hangingPunct="0">
              <a:spcBef>
                <a:spcPct val="0"/>
              </a:spcBef>
              <a:spcAft>
                <a:spcPct val="0"/>
              </a:spcAft>
              <a:tabLst>
                <a:tab pos="4530725" algn="l"/>
              </a:tabLst>
              <a:defRPr>
                <a:solidFill>
                  <a:schemeClr val="tx1"/>
                </a:solidFill>
                <a:latin typeface="Arial" panose="020B0604020202020204" pitchFamily="34" charset="0"/>
              </a:defRPr>
            </a:lvl5pPr>
            <a:lvl6pPr eaLnBrk="0" fontAlgn="base" hangingPunct="0">
              <a:spcBef>
                <a:spcPct val="0"/>
              </a:spcBef>
              <a:spcAft>
                <a:spcPct val="0"/>
              </a:spcAft>
              <a:tabLst>
                <a:tab pos="4530725" algn="l"/>
              </a:tabLst>
              <a:defRPr>
                <a:solidFill>
                  <a:schemeClr val="tx1"/>
                </a:solidFill>
                <a:latin typeface="Arial" panose="020B0604020202020204" pitchFamily="34" charset="0"/>
              </a:defRPr>
            </a:lvl6pPr>
            <a:lvl7pPr eaLnBrk="0" fontAlgn="base" hangingPunct="0">
              <a:spcBef>
                <a:spcPct val="0"/>
              </a:spcBef>
              <a:spcAft>
                <a:spcPct val="0"/>
              </a:spcAft>
              <a:tabLst>
                <a:tab pos="4530725" algn="l"/>
              </a:tabLst>
              <a:defRPr>
                <a:solidFill>
                  <a:schemeClr val="tx1"/>
                </a:solidFill>
                <a:latin typeface="Arial" panose="020B0604020202020204" pitchFamily="34" charset="0"/>
              </a:defRPr>
            </a:lvl7pPr>
            <a:lvl8pPr eaLnBrk="0" fontAlgn="base" hangingPunct="0">
              <a:spcBef>
                <a:spcPct val="0"/>
              </a:spcBef>
              <a:spcAft>
                <a:spcPct val="0"/>
              </a:spcAft>
              <a:tabLst>
                <a:tab pos="4530725" algn="l"/>
              </a:tabLst>
              <a:defRPr>
                <a:solidFill>
                  <a:schemeClr val="tx1"/>
                </a:solidFill>
                <a:latin typeface="Arial" panose="020B0604020202020204" pitchFamily="34" charset="0"/>
              </a:defRPr>
            </a:lvl8pPr>
            <a:lvl9pPr eaLnBrk="0" fontAlgn="base" hangingPunct="0">
              <a:spcBef>
                <a:spcPct val="0"/>
              </a:spcBef>
              <a:spcAft>
                <a:spcPct val="0"/>
              </a:spcAft>
              <a:tabLst>
                <a:tab pos="4530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30725"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E15CE3C4-6914-472A-9E1A-A5C977B25241}"/>
              </a:ext>
            </a:extLst>
          </p:cNvPr>
          <p:cNvGraphicFramePr>
            <a:graphicFrameLocks noGrp="1"/>
          </p:cNvGraphicFramePr>
          <p:nvPr>
            <p:extLst>
              <p:ext uri="{D42A27DB-BD31-4B8C-83A1-F6EECF244321}">
                <p14:modId xmlns:p14="http://schemas.microsoft.com/office/powerpoint/2010/main" val="868628935"/>
              </p:ext>
            </p:extLst>
          </p:nvPr>
        </p:nvGraphicFramePr>
        <p:xfrm>
          <a:off x="140677" y="1175376"/>
          <a:ext cx="11910646" cy="5612141"/>
        </p:xfrm>
        <a:graphic>
          <a:graphicData uri="http://schemas.openxmlformats.org/drawingml/2006/table">
            <a:tbl>
              <a:tblPr firstRow="1" firstCol="1" bandRow="1">
                <a:tableStyleId>{5C22544A-7EE6-4342-B048-85BDC9FD1C3A}</a:tableStyleId>
              </a:tblPr>
              <a:tblGrid>
                <a:gridCol w="4764775">
                  <a:extLst>
                    <a:ext uri="{9D8B030D-6E8A-4147-A177-3AD203B41FA5}">
                      <a16:colId xmlns:a16="http://schemas.microsoft.com/office/drawing/2014/main" val="146641006"/>
                    </a:ext>
                  </a:extLst>
                </a:gridCol>
                <a:gridCol w="7145871">
                  <a:extLst>
                    <a:ext uri="{9D8B030D-6E8A-4147-A177-3AD203B41FA5}">
                      <a16:colId xmlns:a16="http://schemas.microsoft.com/office/drawing/2014/main" val="2984633312"/>
                    </a:ext>
                  </a:extLst>
                </a:gridCol>
              </a:tblGrid>
              <a:tr h="784493">
                <a:tc>
                  <a:txBody>
                    <a:bodyPr/>
                    <a:lstStyle/>
                    <a:p>
                      <a:pPr algn="ctr">
                        <a:lnSpc>
                          <a:spcPct val="107000"/>
                        </a:lnSpc>
                        <a:spcAft>
                          <a:spcPts val="800"/>
                        </a:spcAft>
                      </a:pPr>
                      <a:r>
                        <a:rPr lang="es-EC" sz="1600" dirty="0">
                          <a:effectLst/>
                        </a:rPr>
                        <a:t>CARGO</a:t>
                      </a:r>
                    </a:p>
                    <a:p>
                      <a:pPr algn="ctr">
                        <a:lnSpc>
                          <a:spcPct val="107000"/>
                        </a:lnSpc>
                        <a:spcAft>
                          <a:spcPts val="800"/>
                        </a:spcAft>
                      </a:pP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600" dirty="0">
                          <a:effectLst/>
                        </a:rPr>
                        <a:t>NOMBRE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9717864"/>
                  </a:ext>
                </a:extLst>
              </a:tr>
              <a:tr h="301728">
                <a:tc>
                  <a:txBody>
                    <a:bodyPr/>
                    <a:lstStyle/>
                    <a:p>
                      <a:pPr algn="just">
                        <a:lnSpc>
                          <a:spcPct val="107000"/>
                        </a:lnSpc>
                        <a:spcAft>
                          <a:spcPts val="800"/>
                        </a:spcAft>
                      </a:pPr>
                      <a:r>
                        <a:rPr lang="es-EC" sz="1600">
                          <a:effectLst/>
                        </a:rPr>
                        <a:t>PRESIDENTE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 Renato Zambrano García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4106541"/>
                  </a:ext>
                </a:extLst>
              </a:tr>
              <a:tr h="301728">
                <a:tc>
                  <a:txBody>
                    <a:bodyPr/>
                    <a:lstStyle/>
                    <a:p>
                      <a:pPr algn="just">
                        <a:lnSpc>
                          <a:spcPct val="107000"/>
                        </a:lnSpc>
                        <a:spcAft>
                          <a:spcPts val="800"/>
                        </a:spcAft>
                      </a:pPr>
                      <a:r>
                        <a:rPr lang="es-EC" sz="1600">
                          <a:effectLst/>
                        </a:rPr>
                        <a:t>SECRETARIA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err="1">
                          <a:effectLst/>
                        </a:rPr>
                        <a:t>Tlga</a:t>
                      </a:r>
                      <a:r>
                        <a:rPr lang="es-EC" sz="1600" dirty="0">
                          <a:effectLst/>
                        </a:rPr>
                        <a:t>. Maritza Zambrano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297702"/>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 Jorge Zambrano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1043212"/>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 Jaime Vera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808603"/>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 </a:t>
                      </a:r>
                      <a:r>
                        <a:rPr lang="es-EC" sz="1600" dirty="0" err="1">
                          <a:effectLst/>
                        </a:rPr>
                        <a:t>Wellinthong</a:t>
                      </a:r>
                      <a:r>
                        <a:rPr lang="es-EC" sz="1600" dirty="0">
                          <a:effectLst/>
                        </a:rPr>
                        <a:t> Briones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927232"/>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 Oswaldo Mera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4397664"/>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Sra. </a:t>
                      </a:r>
                      <a:r>
                        <a:rPr lang="es-EC" sz="1600" dirty="0" err="1">
                          <a:effectLst/>
                        </a:rPr>
                        <a:t>Geoconda</a:t>
                      </a:r>
                      <a:r>
                        <a:rPr lang="es-EC" sz="1600" dirty="0">
                          <a:effectLst/>
                        </a:rPr>
                        <a:t> Burgos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2825732"/>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Sra. Maribel Macias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9788310"/>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Sra. Isabel Ocaña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2939905"/>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Sra. Elida Silva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40537"/>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Sra. Libia León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6783927"/>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Sra. Gila </a:t>
                      </a:r>
                      <a:r>
                        <a:rPr lang="es-EC" sz="1600" dirty="0" err="1">
                          <a:effectLst/>
                        </a:rPr>
                        <a:t>Tipan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2504295"/>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Ing. Miguel Arcos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6115756"/>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EC" sz="1600" dirty="0">
                          <a:effectLst/>
                        </a:rPr>
                        <a:t>Sr. Misael Zambrano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9474941"/>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tabLst>
                          <a:tab pos="1686560" algn="ctr"/>
                          <a:tab pos="2652395" algn="l"/>
                        </a:tabLst>
                      </a:pPr>
                      <a:r>
                        <a:rPr lang="es-EC" sz="1600" dirty="0">
                          <a:effectLst/>
                        </a:rPr>
                        <a:t>Sr. Amado </a:t>
                      </a:r>
                      <a:r>
                        <a:rPr lang="es-EC" sz="1600" dirty="0" err="1">
                          <a:effectLst/>
                        </a:rPr>
                        <a:t>Velez</a:t>
                      </a:r>
                      <a:r>
                        <a:rPr lang="es-EC" sz="16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5927131"/>
                  </a:ext>
                </a:extLst>
              </a:tr>
              <a:tr h="301728">
                <a:tc>
                  <a:txBody>
                    <a:bodyPr/>
                    <a:lstStyle/>
                    <a:p>
                      <a:pPr algn="just">
                        <a:lnSpc>
                          <a:spcPct val="107000"/>
                        </a:lnSpc>
                        <a:spcAft>
                          <a:spcPts val="800"/>
                        </a:spcAft>
                      </a:pPr>
                      <a:r>
                        <a:rPr lang="es-EC" sz="1600">
                          <a:effectLst/>
                        </a:rPr>
                        <a:t>ASAMBLEISTA PARROQUIAL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1686560" algn="ctr"/>
                          <a:tab pos="2652395" algn="l"/>
                        </a:tabLst>
                      </a:pPr>
                      <a:r>
                        <a:rPr lang="es-EC" sz="1600" dirty="0">
                          <a:effectLst/>
                        </a:rPr>
                        <a:t>Sra. </a:t>
                      </a:r>
                      <a:r>
                        <a:rPr lang="es-EC" sz="1600" dirty="0" err="1">
                          <a:effectLst/>
                        </a:rPr>
                        <a:t>Enma</a:t>
                      </a:r>
                      <a:r>
                        <a:rPr lang="es-EC" sz="1600" dirty="0">
                          <a:effectLst/>
                        </a:rPr>
                        <a:t> </a:t>
                      </a:r>
                      <a:r>
                        <a:rPr lang="es-EC" sz="1600" dirty="0" err="1">
                          <a:effectLst/>
                        </a:rPr>
                        <a:t>Rodriguez</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2372130"/>
                  </a:ext>
                </a:extLst>
              </a:tr>
            </a:tbl>
          </a:graphicData>
        </a:graphic>
      </p:graphicFrame>
    </p:spTree>
    <p:extLst>
      <p:ext uri="{BB962C8B-B14F-4D97-AF65-F5344CB8AC3E}">
        <p14:creationId xmlns:p14="http://schemas.microsoft.com/office/powerpoint/2010/main" val="42197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239151" y="241292"/>
            <a:ext cx="10407087" cy="966389"/>
          </a:xfrm>
        </p:spPr>
        <p:txBody>
          <a:bodyPr/>
          <a:lstStyle/>
          <a:p>
            <a:pPr algn="ctr">
              <a:lnSpc>
                <a:spcPct val="107000"/>
              </a:lnSpc>
              <a:spcAft>
                <a:spcPts val="800"/>
              </a:spcAft>
            </a:pP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ACTIVIDADES DE PARTICIPACIÓN CIUDADANA</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 name="Tabla 2">
            <a:extLst>
              <a:ext uri="{FF2B5EF4-FFF2-40B4-BE49-F238E27FC236}">
                <a16:creationId xmlns:a16="http://schemas.microsoft.com/office/drawing/2014/main" id="{775E4C02-6E6D-48F1-8B7E-DFDCB159F2F2}"/>
              </a:ext>
            </a:extLst>
          </p:cNvPr>
          <p:cNvGraphicFramePr>
            <a:graphicFrameLocks noGrp="1"/>
          </p:cNvGraphicFramePr>
          <p:nvPr>
            <p:extLst>
              <p:ext uri="{D42A27DB-BD31-4B8C-83A1-F6EECF244321}">
                <p14:modId xmlns:p14="http://schemas.microsoft.com/office/powerpoint/2010/main" val="2577335492"/>
              </p:ext>
            </p:extLst>
          </p:nvPr>
        </p:nvGraphicFramePr>
        <p:xfrm>
          <a:off x="319722" y="1207681"/>
          <a:ext cx="11117312" cy="1197894"/>
        </p:xfrm>
        <a:graphic>
          <a:graphicData uri="http://schemas.openxmlformats.org/drawingml/2006/table">
            <a:tbl>
              <a:tblPr firstRow="1" firstCol="1" bandRow="1">
                <a:tableStyleId>{5C22544A-7EE6-4342-B048-85BDC9FD1C3A}</a:tableStyleId>
              </a:tblPr>
              <a:tblGrid>
                <a:gridCol w="5558656">
                  <a:extLst>
                    <a:ext uri="{9D8B030D-6E8A-4147-A177-3AD203B41FA5}">
                      <a16:colId xmlns:a16="http://schemas.microsoft.com/office/drawing/2014/main" val="1248125997"/>
                    </a:ext>
                  </a:extLst>
                </a:gridCol>
                <a:gridCol w="5558656">
                  <a:extLst>
                    <a:ext uri="{9D8B030D-6E8A-4147-A177-3AD203B41FA5}">
                      <a16:colId xmlns:a16="http://schemas.microsoft.com/office/drawing/2014/main" val="999166461"/>
                    </a:ext>
                  </a:extLst>
                </a:gridCol>
              </a:tblGrid>
              <a:tr h="196072">
                <a:tc>
                  <a:txBody>
                    <a:bodyPr/>
                    <a:lstStyle/>
                    <a:p>
                      <a:pPr>
                        <a:lnSpc>
                          <a:spcPct val="107000"/>
                        </a:lnSpc>
                        <a:spcAft>
                          <a:spcPts val="800"/>
                        </a:spcAft>
                      </a:pPr>
                      <a:r>
                        <a:rPr lang="es-EC" sz="1200">
                          <a:effectLst/>
                        </a:rPr>
                        <a:t>ACTIVIDAD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a:effectLst/>
                        </a:rPr>
                        <a:t>CANTIDAD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0769007"/>
                  </a:ext>
                </a:extLst>
              </a:tr>
              <a:tr h="402808">
                <a:tc>
                  <a:txBody>
                    <a:bodyPr/>
                    <a:lstStyle/>
                    <a:p>
                      <a:pPr>
                        <a:lnSpc>
                          <a:spcPct val="107000"/>
                        </a:lnSpc>
                        <a:spcAft>
                          <a:spcPts val="800"/>
                        </a:spcAft>
                      </a:pPr>
                      <a:r>
                        <a:rPr lang="es-EC" sz="1200">
                          <a:effectLst/>
                        </a:rPr>
                        <a:t>Reunión de Presupuesto Participativo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MX" sz="1200" dirty="0">
                          <a:effectLst/>
                          <a:latin typeface="Calibri" panose="020F0502020204030204" pitchFamily="34" charset="0"/>
                          <a:ea typeface="Calibri" panose="020F0502020204030204" pitchFamily="34" charset="0"/>
                          <a:cs typeface="Times New Roman" panose="02020603050405020304" pitchFamily="18" charset="0"/>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9460325"/>
                  </a:ext>
                </a:extLst>
              </a:tr>
              <a:tr h="402808">
                <a:tc>
                  <a:txBody>
                    <a:bodyPr/>
                    <a:lstStyle/>
                    <a:p>
                      <a:pPr>
                        <a:lnSpc>
                          <a:spcPct val="107000"/>
                        </a:lnSpc>
                        <a:spcAft>
                          <a:spcPts val="800"/>
                        </a:spcAft>
                      </a:pPr>
                      <a:r>
                        <a:rPr lang="es-EC" sz="1200">
                          <a:effectLst/>
                        </a:rPr>
                        <a:t>Reuniones Consejo de Planificación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7353845"/>
                  </a:ext>
                </a:extLst>
              </a:tr>
              <a:tr h="196206">
                <a:tc>
                  <a:txBody>
                    <a:bodyPr/>
                    <a:lstStyle/>
                    <a:p>
                      <a:pPr>
                        <a:lnSpc>
                          <a:spcPct val="107000"/>
                        </a:lnSpc>
                        <a:spcAft>
                          <a:spcPts val="800"/>
                        </a:spcAft>
                      </a:pPr>
                      <a:r>
                        <a:rPr lang="es-EC" sz="1200">
                          <a:effectLst/>
                        </a:rPr>
                        <a:t>Reuniones Actualización PDOT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4594948"/>
                  </a:ext>
                </a:extLst>
              </a:tr>
            </a:tbl>
          </a:graphicData>
        </a:graphic>
      </p:graphicFrame>
      <p:sp>
        <p:nvSpPr>
          <p:cNvPr id="8" name="CuadroTexto 7">
            <a:extLst>
              <a:ext uri="{FF2B5EF4-FFF2-40B4-BE49-F238E27FC236}">
                <a16:creationId xmlns:a16="http://schemas.microsoft.com/office/drawing/2014/main" id="{6D6DC65B-FB3F-4EDE-A8E3-5BBC8A2C2E0E}"/>
              </a:ext>
            </a:extLst>
          </p:cNvPr>
          <p:cNvSpPr txBox="1"/>
          <p:nvPr/>
        </p:nvSpPr>
        <p:spPr>
          <a:xfrm>
            <a:off x="1607233" y="2682033"/>
            <a:ext cx="7044397" cy="463012"/>
          </a:xfrm>
          <a:prstGeom prst="rect">
            <a:avLst/>
          </a:prstGeom>
          <a:noFill/>
        </p:spPr>
        <p:txBody>
          <a:bodyPr wrap="square">
            <a:spAutoFit/>
          </a:bodyPr>
          <a:lstStyle/>
          <a:p>
            <a:pPr algn="ctr">
              <a:lnSpc>
                <a:spcPct val="107000"/>
              </a:lnSpc>
              <a:spcAft>
                <a:spcPts val="800"/>
              </a:spcAft>
            </a:pPr>
            <a:r>
              <a:rPr lang="es-EC" sz="2400" b="1"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rPr>
              <a:t>SESIONES MANTENIDAS DURANTE EL AÑO 2019</a:t>
            </a:r>
            <a:endParaRPr lang="es-EC" sz="24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67472310-884E-448A-A999-F9B6370EBD8F}"/>
              </a:ext>
            </a:extLst>
          </p:cNvPr>
          <p:cNvSpPr txBox="1"/>
          <p:nvPr/>
        </p:nvSpPr>
        <p:spPr>
          <a:xfrm>
            <a:off x="1491174" y="3371963"/>
            <a:ext cx="8676761" cy="2461058"/>
          </a:xfrm>
          <a:prstGeom prst="rect">
            <a:avLst/>
          </a:prstGeom>
          <a:noFill/>
        </p:spPr>
        <p:txBody>
          <a:bodyPr wrap="square">
            <a:spAutoFit/>
          </a:bodyPr>
          <a:lstStyle/>
          <a:p>
            <a:pPr algn="just">
              <a:lnSpc>
                <a:spcPct val="107000"/>
              </a:lnSpc>
              <a:spcAft>
                <a:spcPts val="800"/>
              </a:spcAft>
            </a:pPr>
            <a:r>
              <a:rPr lang="es-EC" sz="2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SESIÓN INAUGURAL: 			                        1	</a:t>
            </a:r>
          </a:p>
          <a:p>
            <a:pPr algn="just">
              <a:lnSpc>
                <a:spcPct val="107000"/>
              </a:lnSpc>
              <a:spcAft>
                <a:spcPts val="800"/>
              </a:spcAft>
            </a:pPr>
            <a:r>
              <a:rPr lang="es-EC" sz="2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SESIÓN CONMEMORATIVA:		                 1</a:t>
            </a:r>
          </a:p>
          <a:p>
            <a:pPr algn="just">
              <a:lnSpc>
                <a:spcPct val="107000"/>
              </a:lnSpc>
              <a:spcAft>
                <a:spcPts val="800"/>
              </a:spcAft>
            </a:pPr>
            <a:r>
              <a:rPr lang="es-EC" sz="2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SESIONES ORDINARIAS:		                        24</a:t>
            </a:r>
          </a:p>
          <a:p>
            <a:pPr algn="just">
              <a:lnSpc>
                <a:spcPct val="107000"/>
              </a:lnSpc>
              <a:spcAft>
                <a:spcPts val="800"/>
              </a:spcAft>
            </a:pPr>
            <a:r>
              <a:rPr lang="es-EC" sz="2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SESIONES EXTRAORDINARIAS:	                 2</a:t>
            </a:r>
          </a:p>
          <a:p>
            <a:pPr algn="just">
              <a:lnSpc>
                <a:spcPct val="107000"/>
              </a:lnSpc>
              <a:spcAft>
                <a:spcPts val="800"/>
              </a:spcAft>
            </a:pPr>
            <a:r>
              <a:rPr lang="es-EC" sz="2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ACTAS REALIZADAS:			                        28</a:t>
            </a:r>
          </a:p>
        </p:txBody>
      </p:sp>
    </p:spTree>
    <p:extLst>
      <p:ext uri="{BB962C8B-B14F-4D97-AF65-F5344CB8AC3E}">
        <p14:creationId xmlns:p14="http://schemas.microsoft.com/office/powerpoint/2010/main" val="134707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BA365-12BF-4365-B4F8-D6F11F17C17D}"/>
              </a:ext>
            </a:extLst>
          </p:cNvPr>
          <p:cNvSpPr>
            <a:spLocks noGrp="1"/>
          </p:cNvSpPr>
          <p:nvPr>
            <p:ph type="title"/>
          </p:nvPr>
        </p:nvSpPr>
        <p:spPr>
          <a:xfrm>
            <a:off x="-239151" y="241292"/>
            <a:ext cx="10407087" cy="966389"/>
          </a:xfrm>
        </p:spPr>
        <p:txBody>
          <a:bodyPr/>
          <a:lstStyle/>
          <a:p>
            <a:pPr algn="ctr">
              <a:lnSpc>
                <a:spcPct val="107000"/>
              </a:lnSpc>
              <a:spcAft>
                <a:spcPts val="800"/>
              </a:spcAft>
            </a:pP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sz="2800" dirty="0">
              <a:solidFill>
                <a:schemeClr val="accent3">
                  <a:lumMod val="75000"/>
                </a:schemeClr>
              </a:solidFill>
              <a:effectLst/>
              <a:latin typeface="Algerian" panose="04020705040A02060702" pitchFamily="82"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9D2F6F1-4471-4BBB-981B-1A51B11A7EDF}"/>
              </a:ext>
            </a:extLst>
          </p:cNvPr>
          <p:cNvPicPr>
            <a:picLocks noChangeAspect="1"/>
          </p:cNvPicPr>
          <p:nvPr/>
        </p:nvPicPr>
        <p:blipFill>
          <a:blip r:embed="rId2"/>
          <a:stretch>
            <a:fillRect/>
          </a:stretch>
        </p:blipFill>
        <p:spPr>
          <a:xfrm>
            <a:off x="10360010" y="6893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6" name="Picture 4" descr="Dar las gracias, ¿cómo enseñar a los niños?">
            <a:extLst>
              <a:ext uri="{FF2B5EF4-FFF2-40B4-BE49-F238E27FC236}">
                <a16:creationId xmlns:a16="http://schemas.microsoft.com/office/drawing/2014/main" id="{E8471DB4-19B3-4263-96DB-BD5A67FCE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62" y="1519309"/>
            <a:ext cx="10195241" cy="4102371"/>
          </a:xfrm>
          <a:prstGeom prst="rect">
            <a:avLst/>
          </a:prstGeom>
          <a:noFill/>
          <a:effectLst>
            <a:glow rad="127000">
              <a:schemeClr val="accent1">
                <a:lumMod val="75000"/>
              </a:schemeClr>
            </a:glow>
          </a:effectLst>
          <a:scene3d>
            <a:camera prst="orthographicFront"/>
            <a:lightRig rig="threePt" dir="t"/>
          </a:scene3d>
          <a:sp3d extrusionH="76200">
            <a:bevelT w="139700" prst="cross"/>
            <a:extrusionClr>
              <a:srgbClr val="FFFF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B531C-F1AF-48B8-837D-857AB03AC94B}"/>
              </a:ext>
            </a:extLst>
          </p:cNvPr>
          <p:cNvSpPr>
            <a:spLocks noGrp="1"/>
          </p:cNvSpPr>
          <p:nvPr>
            <p:ph type="title"/>
          </p:nvPr>
        </p:nvSpPr>
        <p:spPr>
          <a:xfrm>
            <a:off x="221662" y="188155"/>
            <a:ext cx="9853886" cy="1392701"/>
          </a:xfrm>
        </p:spPr>
        <p:txBody>
          <a:bodyPr/>
          <a:lstStyle/>
          <a:p>
            <a:r>
              <a:rPr lang="es-EC"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El monto presupuestado de ingresos para el 2019 fue de $870.509.46, valores que se dividen en ingresos ministerio de finanzas, autogestión, MIES, BDE, GAD Provincial, financiamiento, SRI (devolución del IVA).</a:t>
            </a:r>
            <a:br>
              <a:rPr lang="es-EC"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s-EC" dirty="0">
              <a:solidFill>
                <a:schemeClr val="accent1">
                  <a:lumMod val="50000"/>
                </a:schemeClr>
              </a:solidFill>
            </a:endParaRPr>
          </a:p>
        </p:txBody>
      </p:sp>
      <p:graphicFrame>
        <p:nvGraphicFramePr>
          <p:cNvPr id="8" name="Marcador de contenido 7">
            <a:extLst>
              <a:ext uri="{FF2B5EF4-FFF2-40B4-BE49-F238E27FC236}">
                <a16:creationId xmlns:a16="http://schemas.microsoft.com/office/drawing/2014/main" id="{D824E658-DB79-440C-A271-686C9FBDE3BF}"/>
              </a:ext>
            </a:extLst>
          </p:cNvPr>
          <p:cNvGraphicFramePr>
            <a:graphicFrameLocks noGrp="1"/>
          </p:cNvGraphicFramePr>
          <p:nvPr>
            <p:ph idx="1"/>
            <p:extLst>
              <p:ext uri="{D42A27DB-BD31-4B8C-83A1-F6EECF244321}">
                <p14:modId xmlns:p14="http://schemas.microsoft.com/office/powerpoint/2010/main" val="2145732310"/>
              </p:ext>
            </p:extLst>
          </p:nvPr>
        </p:nvGraphicFramePr>
        <p:xfrm>
          <a:off x="1158132" y="1670538"/>
          <a:ext cx="9097975" cy="1572065"/>
        </p:xfrm>
        <a:graphic>
          <a:graphicData uri="http://schemas.openxmlformats.org/drawingml/2006/table">
            <a:tbl>
              <a:tblPr firstRow="1" firstCol="1" bandRow="1">
                <a:tableStyleId>{5C22544A-7EE6-4342-B048-85BDC9FD1C3A}</a:tableStyleId>
              </a:tblPr>
              <a:tblGrid>
                <a:gridCol w="3236676">
                  <a:extLst>
                    <a:ext uri="{9D8B030D-6E8A-4147-A177-3AD203B41FA5}">
                      <a16:colId xmlns:a16="http://schemas.microsoft.com/office/drawing/2014/main" val="2197133363"/>
                    </a:ext>
                  </a:extLst>
                </a:gridCol>
                <a:gridCol w="2804096">
                  <a:extLst>
                    <a:ext uri="{9D8B030D-6E8A-4147-A177-3AD203B41FA5}">
                      <a16:colId xmlns:a16="http://schemas.microsoft.com/office/drawing/2014/main" val="1247838879"/>
                    </a:ext>
                  </a:extLst>
                </a:gridCol>
                <a:gridCol w="3057203">
                  <a:extLst>
                    <a:ext uri="{9D8B030D-6E8A-4147-A177-3AD203B41FA5}">
                      <a16:colId xmlns:a16="http://schemas.microsoft.com/office/drawing/2014/main" val="2247289752"/>
                    </a:ext>
                  </a:extLst>
                </a:gridCol>
              </a:tblGrid>
              <a:tr h="1061612">
                <a:tc>
                  <a:txBody>
                    <a:bodyPr/>
                    <a:lstStyle/>
                    <a:p>
                      <a:pPr marL="457200">
                        <a:lnSpc>
                          <a:spcPct val="107000"/>
                        </a:lnSpc>
                      </a:pPr>
                      <a:r>
                        <a:rPr lang="es-EC" sz="1800" dirty="0">
                          <a:effectLst/>
                        </a:rPr>
                        <a:t>PRESUPUESTADO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MX" sz="1800" dirty="0">
                          <a:effectLst/>
                          <a:latin typeface="Calibri" panose="020F0502020204030204" pitchFamily="34" charset="0"/>
                          <a:ea typeface="Calibri" panose="020F0502020204030204" pitchFamily="34" charset="0"/>
                          <a:cs typeface="Times New Roman" panose="02020603050405020304" pitchFamily="18" charset="0"/>
                        </a:rPr>
                        <a:t>EJECUTADO / DEVENGADO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50000"/>
                        </a:lnSpc>
                        <a:spcAft>
                          <a:spcPts val="800"/>
                        </a:spcAft>
                      </a:pPr>
                      <a:r>
                        <a:rPr lang="es-EC" sz="1800" dirty="0">
                          <a:effectLst/>
                        </a:rPr>
                        <a:t> % EJECUTADO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8830866"/>
                  </a:ext>
                </a:extLst>
              </a:tr>
              <a:tr h="510453">
                <a:tc>
                  <a:txBody>
                    <a:bodyPr/>
                    <a:lstStyle/>
                    <a:p>
                      <a:pPr marL="457200">
                        <a:lnSpc>
                          <a:spcPct val="107000"/>
                        </a:lnSpc>
                      </a:pPr>
                      <a:r>
                        <a:rPr lang="es-EC" sz="1800" dirty="0">
                          <a:effectLst/>
                        </a:rPr>
                        <a:t>870 509.46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s-EC" sz="1800" dirty="0">
                          <a:effectLst/>
                        </a:rPr>
                        <a:t>763 026.79</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pPr>
                      <a:r>
                        <a:rPr lang="es-EC" sz="1800" dirty="0">
                          <a:effectLst/>
                        </a:rPr>
                        <a:t>87.65 %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4556235"/>
                  </a:ext>
                </a:extLst>
              </a:tr>
            </a:tbl>
          </a:graphicData>
        </a:graphic>
      </p:graphicFrame>
      <p:graphicFrame>
        <p:nvGraphicFramePr>
          <p:cNvPr id="9" name="Gráfico 8">
            <a:extLst>
              <a:ext uri="{FF2B5EF4-FFF2-40B4-BE49-F238E27FC236}">
                <a16:creationId xmlns:a16="http://schemas.microsoft.com/office/drawing/2014/main" id="{699BC5D3-2E0F-4167-B201-7571497AD870}"/>
              </a:ext>
            </a:extLst>
          </p:cNvPr>
          <p:cNvGraphicFramePr/>
          <p:nvPr>
            <p:extLst>
              <p:ext uri="{D42A27DB-BD31-4B8C-83A1-F6EECF244321}">
                <p14:modId xmlns:p14="http://schemas.microsoft.com/office/powerpoint/2010/main" val="1477101160"/>
              </p:ext>
            </p:extLst>
          </p:nvPr>
        </p:nvGraphicFramePr>
        <p:xfrm>
          <a:off x="2529840" y="3242603"/>
          <a:ext cx="7132319" cy="35661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a:extLst>
              <a:ext uri="{FF2B5EF4-FFF2-40B4-BE49-F238E27FC236}">
                <a16:creationId xmlns:a16="http://schemas.microsoft.com/office/drawing/2014/main" id="{B79531DE-1CA2-4CDF-AA32-5B14FCE14C11}"/>
              </a:ext>
            </a:extLst>
          </p:cNvPr>
          <p:cNvPicPr>
            <a:picLocks noChangeAspect="1"/>
          </p:cNvPicPr>
          <p:nvPr/>
        </p:nvPicPr>
        <p:blipFill>
          <a:blip r:embed="rId3"/>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503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92D74D2-4285-43A2-8177-48A3725815C1}"/>
              </a:ext>
            </a:extLst>
          </p:cNvPr>
          <p:cNvGraphicFramePr>
            <a:graphicFrameLocks noGrp="1"/>
          </p:cNvGraphicFramePr>
          <p:nvPr>
            <p:ph idx="1"/>
            <p:extLst>
              <p:ext uri="{D42A27DB-BD31-4B8C-83A1-F6EECF244321}">
                <p14:modId xmlns:p14="http://schemas.microsoft.com/office/powerpoint/2010/main" val="1308601252"/>
              </p:ext>
            </p:extLst>
          </p:nvPr>
        </p:nvGraphicFramePr>
        <p:xfrm>
          <a:off x="1181686" y="1411462"/>
          <a:ext cx="10339754" cy="2097989"/>
        </p:xfrm>
        <a:graphic>
          <a:graphicData uri="http://schemas.openxmlformats.org/drawingml/2006/table">
            <a:tbl>
              <a:tblPr firstRow="1" firstCol="1" bandRow="1">
                <a:tableStyleId>{5C22544A-7EE6-4342-B048-85BDC9FD1C3A}</a:tableStyleId>
              </a:tblPr>
              <a:tblGrid>
                <a:gridCol w="3977486">
                  <a:extLst>
                    <a:ext uri="{9D8B030D-6E8A-4147-A177-3AD203B41FA5}">
                      <a16:colId xmlns:a16="http://schemas.microsoft.com/office/drawing/2014/main" val="2396802647"/>
                    </a:ext>
                  </a:extLst>
                </a:gridCol>
                <a:gridCol w="4340402">
                  <a:extLst>
                    <a:ext uri="{9D8B030D-6E8A-4147-A177-3AD203B41FA5}">
                      <a16:colId xmlns:a16="http://schemas.microsoft.com/office/drawing/2014/main" val="2999246629"/>
                    </a:ext>
                  </a:extLst>
                </a:gridCol>
                <a:gridCol w="2021866">
                  <a:extLst>
                    <a:ext uri="{9D8B030D-6E8A-4147-A177-3AD203B41FA5}">
                      <a16:colId xmlns:a16="http://schemas.microsoft.com/office/drawing/2014/main" val="1105183096"/>
                    </a:ext>
                  </a:extLst>
                </a:gridCol>
              </a:tblGrid>
              <a:tr h="561991">
                <a:tc>
                  <a:txBody>
                    <a:bodyPr/>
                    <a:lstStyle/>
                    <a:p>
                      <a:pPr algn="ctr">
                        <a:lnSpc>
                          <a:spcPct val="107000"/>
                        </a:lnSpc>
                        <a:spcAft>
                          <a:spcPts val="800"/>
                        </a:spcAft>
                        <a:tabLst>
                          <a:tab pos="2362200" algn="l"/>
                        </a:tabLst>
                      </a:pPr>
                      <a:r>
                        <a:rPr lang="es-EC" sz="2000" dirty="0">
                          <a:effectLst/>
                        </a:rPr>
                        <a:t>TIPO DE GASTO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EJECUCIÓN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 DE EJECUCIÓN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1465694"/>
                  </a:ext>
                </a:extLst>
              </a:tr>
              <a:tr h="487557">
                <a:tc>
                  <a:txBody>
                    <a:bodyPr/>
                    <a:lstStyle/>
                    <a:p>
                      <a:pPr algn="ctr">
                        <a:lnSpc>
                          <a:spcPct val="107000"/>
                        </a:lnSpc>
                        <a:spcAft>
                          <a:spcPts val="800"/>
                        </a:spcAft>
                        <a:tabLst>
                          <a:tab pos="2362200" algn="l"/>
                        </a:tabLst>
                      </a:pPr>
                      <a:r>
                        <a:rPr lang="es-EC" sz="2000">
                          <a:effectLst/>
                        </a:rPr>
                        <a:t>GASTO CORRIENTE</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$100.572,25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13.18 %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3672899"/>
                  </a:ext>
                </a:extLst>
              </a:tr>
              <a:tr h="487557">
                <a:tc>
                  <a:txBody>
                    <a:bodyPr/>
                    <a:lstStyle/>
                    <a:p>
                      <a:pPr algn="ctr">
                        <a:lnSpc>
                          <a:spcPct val="107000"/>
                        </a:lnSpc>
                        <a:spcAft>
                          <a:spcPts val="800"/>
                        </a:spcAft>
                        <a:tabLst>
                          <a:tab pos="2362200" algn="l"/>
                        </a:tabLst>
                      </a:pPr>
                      <a:r>
                        <a:rPr lang="es-EC" sz="2000">
                          <a:effectLst/>
                        </a:rPr>
                        <a:t>GASTO DE INVERSIÓN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$662.454,54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86.82 %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7708221"/>
                  </a:ext>
                </a:extLst>
              </a:tr>
              <a:tr h="487557">
                <a:tc>
                  <a:txBody>
                    <a:bodyPr/>
                    <a:lstStyle/>
                    <a:p>
                      <a:pPr algn="ctr">
                        <a:lnSpc>
                          <a:spcPct val="107000"/>
                        </a:lnSpc>
                        <a:spcAft>
                          <a:spcPts val="800"/>
                        </a:spcAft>
                        <a:tabLst>
                          <a:tab pos="2362200" algn="l"/>
                        </a:tabLst>
                      </a:pPr>
                      <a:r>
                        <a:rPr lang="es-EC" sz="2000">
                          <a:effectLst/>
                        </a:rPr>
                        <a:t>TOTAL</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763.026,79</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2362200" algn="l"/>
                        </a:tabLst>
                      </a:pPr>
                      <a:r>
                        <a:rPr lang="es-EC" sz="2000" dirty="0">
                          <a:effectLst/>
                        </a:rPr>
                        <a:t>100 %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5533910"/>
                  </a:ext>
                </a:extLst>
              </a:tr>
            </a:tbl>
          </a:graphicData>
        </a:graphic>
      </p:graphicFrame>
      <p:sp>
        <p:nvSpPr>
          <p:cNvPr id="5" name="Rectangle 1">
            <a:extLst>
              <a:ext uri="{FF2B5EF4-FFF2-40B4-BE49-F238E27FC236}">
                <a16:creationId xmlns:a16="http://schemas.microsoft.com/office/drawing/2014/main" id="{04162D86-58D5-4D0F-89A5-A7C2F9602CB0}"/>
              </a:ext>
            </a:extLst>
          </p:cNvPr>
          <p:cNvSpPr>
            <a:spLocks noGrp="1" noChangeArrowheads="1"/>
          </p:cNvSpPr>
          <p:nvPr>
            <p:ph type="title"/>
          </p:nvPr>
        </p:nvSpPr>
        <p:spPr bwMode="auto">
          <a:xfrm>
            <a:off x="3136093" y="405035"/>
            <a:ext cx="64018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62200" algn="l"/>
              </a:tabLst>
              <a:defRPr>
                <a:solidFill>
                  <a:schemeClr val="tx1"/>
                </a:solidFill>
                <a:latin typeface="Arial" panose="020B0604020202020204" pitchFamily="34" charset="0"/>
              </a:defRPr>
            </a:lvl1pPr>
            <a:lvl2pPr eaLnBrk="0" fontAlgn="base" hangingPunct="0">
              <a:spcBef>
                <a:spcPct val="0"/>
              </a:spcBef>
              <a:spcAft>
                <a:spcPct val="0"/>
              </a:spcAft>
              <a:tabLst>
                <a:tab pos="2362200" algn="l"/>
              </a:tabLst>
              <a:defRPr>
                <a:solidFill>
                  <a:schemeClr val="tx1"/>
                </a:solidFill>
                <a:latin typeface="Arial" panose="020B0604020202020204" pitchFamily="34" charset="0"/>
              </a:defRPr>
            </a:lvl2pPr>
            <a:lvl3pPr eaLnBrk="0" fontAlgn="base" hangingPunct="0">
              <a:spcBef>
                <a:spcPct val="0"/>
              </a:spcBef>
              <a:spcAft>
                <a:spcPct val="0"/>
              </a:spcAft>
              <a:tabLst>
                <a:tab pos="2362200" algn="l"/>
              </a:tabLst>
              <a:defRPr>
                <a:solidFill>
                  <a:schemeClr val="tx1"/>
                </a:solidFill>
                <a:latin typeface="Arial" panose="020B0604020202020204" pitchFamily="34" charset="0"/>
              </a:defRPr>
            </a:lvl3pPr>
            <a:lvl4pPr eaLnBrk="0" fontAlgn="base" hangingPunct="0">
              <a:spcBef>
                <a:spcPct val="0"/>
              </a:spcBef>
              <a:spcAft>
                <a:spcPct val="0"/>
              </a:spcAft>
              <a:tabLst>
                <a:tab pos="2362200" algn="l"/>
              </a:tabLst>
              <a:defRPr>
                <a:solidFill>
                  <a:schemeClr val="tx1"/>
                </a:solidFill>
                <a:latin typeface="Arial" panose="020B0604020202020204" pitchFamily="34" charset="0"/>
              </a:defRPr>
            </a:lvl4pPr>
            <a:lvl5pPr eaLnBrk="0" fontAlgn="base" hangingPunct="0">
              <a:spcBef>
                <a:spcPct val="0"/>
              </a:spcBef>
              <a:spcAft>
                <a:spcPct val="0"/>
              </a:spcAft>
              <a:tabLst>
                <a:tab pos="2362200" algn="l"/>
              </a:tabLst>
              <a:defRPr>
                <a:solidFill>
                  <a:schemeClr val="tx1"/>
                </a:solidFill>
                <a:latin typeface="Arial" panose="020B0604020202020204" pitchFamily="34" charset="0"/>
              </a:defRPr>
            </a:lvl5pPr>
            <a:lvl6pPr eaLnBrk="0" fontAlgn="base" hangingPunct="0">
              <a:spcBef>
                <a:spcPct val="0"/>
              </a:spcBef>
              <a:spcAft>
                <a:spcPct val="0"/>
              </a:spcAft>
              <a:tabLst>
                <a:tab pos="2362200" algn="l"/>
              </a:tabLst>
              <a:defRPr>
                <a:solidFill>
                  <a:schemeClr val="tx1"/>
                </a:solidFill>
                <a:latin typeface="Arial" panose="020B0604020202020204" pitchFamily="34" charset="0"/>
              </a:defRPr>
            </a:lvl6pPr>
            <a:lvl7pPr eaLnBrk="0" fontAlgn="base" hangingPunct="0">
              <a:spcBef>
                <a:spcPct val="0"/>
              </a:spcBef>
              <a:spcAft>
                <a:spcPct val="0"/>
              </a:spcAft>
              <a:tabLst>
                <a:tab pos="2362200" algn="l"/>
              </a:tabLst>
              <a:defRPr>
                <a:solidFill>
                  <a:schemeClr val="tx1"/>
                </a:solidFill>
                <a:latin typeface="Arial" panose="020B0604020202020204" pitchFamily="34" charset="0"/>
              </a:defRPr>
            </a:lvl7pPr>
            <a:lvl8pPr eaLnBrk="0" fontAlgn="base" hangingPunct="0">
              <a:spcBef>
                <a:spcPct val="0"/>
              </a:spcBef>
              <a:spcAft>
                <a:spcPct val="0"/>
              </a:spcAft>
              <a:tabLst>
                <a:tab pos="2362200" algn="l"/>
              </a:tabLst>
              <a:defRPr>
                <a:solidFill>
                  <a:schemeClr val="tx1"/>
                </a:solidFill>
                <a:latin typeface="Arial" panose="020B0604020202020204" pitchFamily="34" charset="0"/>
              </a:defRPr>
            </a:lvl8pPr>
            <a:lvl9pPr eaLnBrk="0" fontAlgn="base" hangingPunct="0">
              <a:spcBef>
                <a:spcPct val="0"/>
              </a:spcBef>
              <a:spcAft>
                <a:spcPct val="0"/>
              </a:spcAft>
              <a:tabLst>
                <a:tab pos="2362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362200" algn="l"/>
              </a:tabLst>
            </a:pPr>
            <a:r>
              <a:rPr kumimoji="0" lang="es-EC" altLang="es-EC" sz="3200" b="1" i="0" u="none" strike="noStrike" cap="none" normalizeH="0" baseline="0" dirty="0">
                <a:ln>
                  <a:noFill/>
                </a:ln>
                <a:solidFill>
                  <a:schemeClr val="accent1">
                    <a:lumMod val="50000"/>
                  </a:schemeClr>
                </a:solidFill>
                <a:effectLst/>
                <a:latin typeface="Algerian" panose="04020705040A02060702" pitchFamily="82" charset="0"/>
                <a:ea typeface="Calibri" panose="020F0502020204030204" pitchFamily="34" charset="0"/>
                <a:cs typeface="Times New Roman" panose="02020603050405020304" pitchFamily="18" charset="0"/>
              </a:rPr>
              <a:t>EJECUCIÓN POR TIPO DE GASTO</a:t>
            </a:r>
            <a:endParaRPr kumimoji="0" lang="es-EC" altLang="es-EC" sz="3200" b="0" i="0" u="none" strike="noStrike" cap="none" normalizeH="0" baseline="0" dirty="0">
              <a:ln>
                <a:noFill/>
              </a:ln>
              <a:solidFill>
                <a:schemeClr val="accent1">
                  <a:lumMod val="50000"/>
                </a:schemeClr>
              </a:solidFill>
              <a:effectLst/>
              <a:latin typeface="Algerian" panose="04020705040A02060702" pitchFamily="82" charset="0"/>
            </a:endParaRPr>
          </a:p>
          <a:p>
            <a:pPr marL="0" marR="0" lvl="0" indent="0" algn="l" defTabSz="914400" rtl="0" eaLnBrk="0" fontAlgn="base" latinLnBrk="0" hangingPunct="0">
              <a:lnSpc>
                <a:spcPct val="100000"/>
              </a:lnSpc>
              <a:spcBef>
                <a:spcPct val="0"/>
              </a:spcBef>
              <a:spcAft>
                <a:spcPct val="0"/>
              </a:spcAft>
              <a:buClrTx/>
              <a:buSzTx/>
              <a:buFontTx/>
              <a:buNone/>
              <a:tabLst>
                <a:tab pos="2362200" algn="l"/>
              </a:tabLst>
            </a:pP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Gráfico 5">
            <a:extLst>
              <a:ext uri="{FF2B5EF4-FFF2-40B4-BE49-F238E27FC236}">
                <a16:creationId xmlns:a16="http://schemas.microsoft.com/office/drawing/2014/main" id="{6351D4E7-1D1B-443F-805D-878BFCCBC292}"/>
              </a:ext>
            </a:extLst>
          </p:cNvPr>
          <p:cNvGraphicFramePr/>
          <p:nvPr>
            <p:extLst>
              <p:ext uri="{D42A27DB-BD31-4B8C-83A1-F6EECF244321}">
                <p14:modId xmlns:p14="http://schemas.microsoft.com/office/powerpoint/2010/main" val="4140450210"/>
              </p:ext>
            </p:extLst>
          </p:nvPr>
        </p:nvGraphicFramePr>
        <p:xfrm>
          <a:off x="2686929" y="3654104"/>
          <a:ext cx="6654019" cy="3367551"/>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a:extLst>
              <a:ext uri="{FF2B5EF4-FFF2-40B4-BE49-F238E27FC236}">
                <a16:creationId xmlns:a16="http://schemas.microsoft.com/office/drawing/2014/main" id="{6077B5DD-F62F-4AE3-AA9B-785E13EBC7BB}"/>
              </a:ext>
            </a:extLst>
          </p:cNvPr>
          <p:cNvPicPr>
            <a:picLocks noChangeAspect="1"/>
          </p:cNvPicPr>
          <p:nvPr/>
        </p:nvPicPr>
        <p:blipFill>
          <a:blip r:embed="rId3"/>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162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CB8BF-943E-47EB-B217-1FBF2F689A65}"/>
              </a:ext>
            </a:extLst>
          </p:cNvPr>
          <p:cNvSpPr>
            <a:spLocks noGrp="1"/>
          </p:cNvSpPr>
          <p:nvPr>
            <p:ph type="title"/>
          </p:nvPr>
        </p:nvSpPr>
        <p:spPr>
          <a:xfrm>
            <a:off x="168813" y="119576"/>
            <a:ext cx="10234144" cy="2067033"/>
          </a:xfrm>
        </p:spPr>
        <p:txBody>
          <a:bodyPr/>
          <a:lstStyle/>
          <a:p>
            <a:pPr algn="ctr">
              <a:lnSpc>
                <a:spcPct val="107000"/>
              </a:lnSpc>
              <a:spcAft>
                <a:spcPts val="800"/>
              </a:spcAft>
            </a:pPr>
            <a:r>
              <a:rPr lang="es-EC" sz="2800" b="1" dirty="0">
                <a:solidFill>
                  <a:schemeClr val="accent1">
                    <a:lumMod val="50000"/>
                  </a:schemeClr>
                </a:solidFill>
                <a:effectLst/>
                <a:latin typeface="Algerian" panose="04020705040A02060702" pitchFamily="82" charset="0"/>
                <a:ea typeface="Calibri" panose="020F0502020204030204" pitchFamily="34" charset="0"/>
                <a:cs typeface="Times New Roman" panose="02020603050405020304" pitchFamily="18" charset="0"/>
              </a:rPr>
              <a:t> GASTO CORRIENTE</a:t>
            </a:r>
            <a:br>
              <a:rPr lang="es-EC"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s-EC"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Este tipo de gasto corresponde a valores que siempre se destinan para los mismos gastos como son remuneraciones unificadas, salarios unificados, beneficios de ley, servicios básicos, materiales y equipos de oficina, entre otros.</a:t>
            </a:r>
            <a:br>
              <a:rPr lang="es-EC"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s-EC" sz="20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Pago de remuneraciones presidente, vocales, secretaria, tesorera </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graphicFrame>
        <p:nvGraphicFramePr>
          <p:cNvPr id="4" name="Marcador de contenido 3">
            <a:extLst>
              <a:ext uri="{FF2B5EF4-FFF2-40B4-BE49-F238E27FC236}">
                <a16:creationId xmlns:a16="http://schemas.microsoft.com/office/drawing/2014/main" id="{A760A8F7-A75C-4D5E-8C0E-DEEE55E367D7}"/>
              </a:ext>
            </a:extLst>
          </p:cNvPr>
          <p:cNvGraphicFramePr>
            <a:graphicFrameLocks noGrp="1"/>
          </p:cNvGraphicFramePr>
          <p:nvPr>
            <p:ph idx="1"/>
            <p:extLst>
              <p:ext uri="{D42A27DB-BD31-4B8C-83A1-F6EECF244321}">
                <p14:modId xmlns:p14="http://schemas.microsoft.com/office/powerpoint/2010/main" val="2610769441"/>
              </p:ext>
            </p:extLst>
          </p:nvPr>
        </p:nvGraphicFramePr>
        <p:xfrm>
          <a:off x="563931" y="2363866"/>
          <a:ext cx="10719582" cy="1255956"/>
        </p:xfrm>
        <a:graphic>
          <a:graphicData uri="http://schemas.openxmlformats.org/drawingml/2006/table">
            <a:tbl>
              <a:tblPr firstRow="1" firstCol="1" bandRow="1">
                <a:tableStyleId>{5C22544A-7EE6-4342-B048-85BDC9FD1C3A}</a:tableStyleId>
              </a:tblPr>
              <a:tblGrid>
                <a:gridCol w="3682738">
                  <a:extLst>
                    <a:ext uri="{9D8B030D-6E8A-4147-A177-3AD203B41FA5}">
                      <a16:colId xmlns:a16="http://schemas.microsoft.com/office/drawing/2014/main" val="954649217"/>
                    </a:ext>
                  </a:extLst>
                </a:gridCol>
                <a:gridCol w="2241716">
                  <a:extLst>
                    <a:ext uri="{9D8B030D-6E8A-4147-A177-3AD203B41FA5}">
                      <a16:colId xmlns:a16="http://schemas.microsoft.com/office/drawing/2014/main" val="2199278049"/>
                    </a:ext>
                  </a:extLst>
                </a:gridCol>
                <a:gridCol w="2880917">
                  <a:extLst>
                    <a:ext uri="{9D8B030D-6E8A-4147-A177-3AD203B41FA5}">
                      <a16:colId xmlns:a16="http://schemas.microsoft.com/office/drawing/2014/main" val="3243655135"/>
                    </a:ext>
                  </a:extLst>
                </a:gridCol>
                <a:gridCol w="1914211">
                  <a:extLst>
                    <a:ext uri="{9D8B030D-6E8A-4147-A177-3AD203B41FA5}">
                      <a16:colId xmlns:a16="http://schemas.microsoft.com/office/drawing/2014/main" val="2687889664"/>
                    </a:ext>
                  </a:extLst>
                </a:gridCol>
              </a:tblGrid>
              <a:tr h="645445">
                <a:tc>
                  <a:txBody>
                    <a:bodyPr/>
                    <a:lstStyle/>
                    <a:p>
                      <a:pPr>
                        <a:lnSpc>
                          <a:spcPct val="107000"/>
                        </a:lnSpc>
                        <a:spcAft>
                          <a:spcPts val="800"/>
                        </a:spcAft>
                      </a:pPr>
                      <a:r>
                        <a:rPr lang="es-EC" sz="2000">
                          <a:effectLst/>
                        </a:rPr>
                        <a:t>TIPO DE GASTO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PLANIFICADO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EJECUTADO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a:effectLst/>
                        </a:rPr>
                        <a:t>% DE EJECUCIÓN</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0618183"/>
                  </a:ext>
                </a:extLst>
              </a:tr>
              <a:tr h="610511">
                <a:tc>
                  <a:txBody>
                    <a:bodyPr/>
                    <a:lstStyle/>
                    <a:p>
                      <a:pPr>
                        <a:lnSpc>
                          <a:spcPct val="107000"/>
                        </a:lnSpc>
                        <a:spcAft>
                          <a:spcPts val="800"/>
                        </a:spcAft>
                      </a:pPr>
                      <a:r>
                        <a:rPr lang="es-EC" sz="2000">
                          <a:effectLst/>
                        </a:rPr>
                        <a:t>Servicios Generales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120214.97</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100572.25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2000" dirty="0">
                          <a:effectLst/>
                        </a:rPr>
                        <a:t>83.66 %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1878524"/>
                  </a:ext>
                </a:extLst>
              </a:tr>
            </a:tbl>
          </a:graphicData>
        </a:graphic>
      </p:graphicFrame>
      <p:graphicFrame>
        <p:nvGraphicFramePr>
          <p:cNvPr id="5" name="Gráfico 4">
            <a:extLst>
              <a:ext uri="{FF2B5EF4-FFF2-40B4-BE49-F238E27FC236}">
                <a16:creationId xmlns:a16="http://schemas.microsoft.com/office/drawing/2014/main" id="{3495FC41-446C-4D2F-B7E3-5DFFB67DA268}"/>
              </a:ext>
            </a:extLst>
          </p:cNvPr>
          <p:cNvGraphicFramePr/>
          <p:nvPr>
            <p:extLst>
              <p:ext uri="{D42A27DB-BD31-4B8C-83A1-F6EECF244321}">
                <p14:modId xmlns:p14="http://schemas.microsoft.com/office/powerpoint/2010/main" val="3208282044"/>
              </p:ext>
            </p:extLst>
          </p:nvPr>
        </p:nvGraphicFramePr>
        <p:xfrm>
          <a:off x="2250831" y="3866156"/>
          <a:ext cx="7329267" cy="2872267"/>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a:extLst>
              <a:ext uri="{FF2B5EF4-FFF2-40B4-BE49-F238E27FC236}">
                <a16:creationId xmlns:a16="http://schemas.microsoft.com/office/drawing/2014/main" id="{B18636B3-C079-4F8F-A531-78674CB78925}"/>
              </a:ext>
            </a:extLst>
          </p:cNvPr>
          <p:cNvPicPr>
            <a:picLocks noChangeAspect="1"/>
          </p:cNvPicPr>
          <p:nvPr/>
        </p:nvPicPr>
        <p:blipFill>
          <a:blip r:embed="rId3"/>
          <a:stretch>
            <a:fillRect/>
          </a:stretch>
        </p:blipFill>
        <p:spPr>
          <a:xfrm>
            <a:off x="10402957" y="66260"/>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53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968141-8513-40C3-9343-8A0BEE927983}"/>
              </a:ext>
            </a:extLst>
          </p:cNvPr>
          <p:cNvSpPr>
            <a:spLocks noGrp="1"/>
          </p:cNvSpPr>
          <p:nvPr>
            <p:ph type="title"/>
          </p:nvPr>
        </p:nvSpPr>
        <p:spPr>
          <a:xfrm>
            <a:off x="323557" y="0"/>
            <a:ext cx="10128738" cy="1519311"/>
          </a:xfrm>
        </p:spPr>
        <p:txBody>
          <a:bodyPr/>
          <a:lstStyle/>
          <a:p>
            <a:pPr algn="ctr">
              <a:lnSpc>
                <a:spcPct val="107000"/>
              </a:lnSpc>
              <a:spcAft>
                <a:spcPts val="800"/>
              </a:spcAft>
            </a:pPr>
            <a:r>
              <a:rPr lang="es-EC" sz="2400" b="1" dirty="0">
                <a:solidFill>
                  <a:schemeClr val="accent1">
                    <a:lumMod val="50000"/>
                  </a:schemeClr>
                </a:solidFill>
                <a:effectLst/>
                <a:latin typeface="Algerian" panose="04020705040A02060702" pitchFamily="82" charset="0"/>
                <a:ea typeface="Calibri" panose="020F0502020204030204" pitchFamily="34" charset="0"/>
                <a:cs typeface="Times New Roman" panose="02020603050405020304" pitchFamily="18" charset="0"/>
              </a:rPr>
              <a:t>GASTOS DE INVERSIÓN</a:t>
            </a:r>
            <a:br>
              <a:rPr lang="es-EC"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s-EC"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El gasto del Gobierno Autónomo Descentralizado Parroquial Rural San Jacinto del Búa se utiliza principalmente en los Proyectos de Inversión.</a:t>
            </a:r>
            <a:br>
              <a:rPr lang="es-EC"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s-EC" sz="24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s-EC" sz="2400" b="1" dirty="0">
                <a:solidFill>
                  <a:schemeClr val="accent1">
                    <a:lumMod val="50000"/>
                  </a:schemeClr>
                </a:solidFill>
                <a:effectLst/>
                <a:latin typeface="Algerian" panose="04020705040A02060702" pitchFamily="82" charset="0"/>
                <a:ea typeface="Calibri" panose="020F0502020204030204" pitchFamily="34" charset="0"/>
                <a:cs typeface="Times New Roman" panose="02020603050405020304" pitchFamily="18" charset="0"/>
              </a:rPr>
              <a:t>RESUMEN DE LA EJECUCIÓN DEL PRESUPUESTO POR COMPONENTE</a:t>
            </a:r>
            <a:br>
              <a:rPr lang="es-EC" sz="1800" dirty="0">
                <a:effectLst/>
                <a:latin typeface="Calibri" panose="020F0502020204030204" pitchFamily="34" charset="0"/>
                <a:ea typeface="Calibri" panose="020F0502020204030204" pitchFamily="34" charset="0"/>
                <a:cs typeface="Times New Roman" panose="02020603050405020304" pitchFamily="18" charset="0"/>
              </a:rPr>
            </a:br>
            <a:br>
              <a:rPr lang="es-EC" sz="1800" dirty="0">
                <a:effectLst/>
                <a:latin typeface="Calibri" panose="020F0502020204030204" pitchFamily="34" charset="0"/>
                <a:ea typeface="Calibri" panose="020F0502020204030204" pitchFamily="34" charset="0"/>
                <a:cs typeface="Times New Roman" panose="02020603050405020304" pitchFamily="18" charset="0"/>
              </a:rPr>
            </a:br>
            <a:br>
              <a:rPr lang="es-EC" sz="1800" dirty="0">
                <a:effectLst/>
                <a:latin typeface="Calibri" panose="020F0502020204030204" pitchFamily="34" charset="0"/>
                <a:ea typeface="Calibri" panose="020F0502020204030204" pitchFamily="34" charset="0"/>
                <a:cs typeface="Times New Roman" panose="02020603050405020304" pitchFamily="18" charset="0"/>
              </a:rPr>
            </a:br>
            <a:endParaRPr lang="es-EC" dirty="0"/>
          </a:p>
        </p:txBody>
      </p:sp>
      <p:graphicFrame>
        <p:nvGraphicFramePr>
          <p:cNvPr id="4" name="Marcador de contenido 3">
            <a:extLst>
              <a:ext uri="{FF2B5EF4-FFF2-40B4-BE49-F238E27FC236}">
                <a16:creationId xmlns:a16="http://schemas.microsoft.com/office/drawing/2014/main" id="{7A292951-3B71-4518-BC99-B881ACC7CE47}"/>
              </a:ext>
            </a:extLst>
          </p:cNvPr>
          <p:cNvGraphicFramePr>
            <a:graphicFrameLocks noGrp="1"/>
          </p:cNvGraphicFramePr>
          <p:nvPr>
            <p:ph idx="1"/>
            <p:extLst>
              <p:ext uri="{D42A27DB-BD31-4B8C-83A1-F6EECF244321}">
                <p14:modId xmlns:p14="http://schemas.microsoft.com/office/powerpoint/2010/main" val="739907161"/>
              </p:ext>
            </p:extLst>
          </p:nvPr>
        </p:nvGraphicFramePr>
        <p:xfrm>
          <a:off x="534572" y="1659987"/>
          <a:ext cx="11338560" cy="4782266"/>
        </p:xfrm>
        <a:graphic>
          <a:graphicData uri="http://schemas.openxmlformats.org/drawingml/2006/table">
            <a:tbl>
              <a:tblPr firstRow="1" firstCol="1" bandRow="1">
                <a:tableStyleId>{5C22544A-7EE6-4342-B048-85BDC9FD1C3A}</a:tableStyleId>
              </a:tblPr>
              <a:tblGrid>
                <a:gridCol w="453584">
                  <a:extLst>
                    <a:ext uri="{9D8B030D-6E8A-4147-A177-3AD203B41FA5}">
                      <a16:colId xmlns:a16="http://schemas.microsoft.com/office/drawing/2014/main" val="3212877148"/>
                    </a:ext>
                  </a:extLst>
                </a:gridCol>
                <a:gridCol w="5426712">
                  <a:extLst>
                    <a:ext uri="{9D8B030D-6E8A-4147-A177-3AD203B41FA5}">
                      <a16:colId xmlns:a16="http://schemas.microsoft.com/office/drawing/2014/main" val="4121651017"/>
                    </a:ext>
                  </a:extLst>
                </a:gridCol>
                <a:gridCol w="1871003">
                  <a:extLst>
                    <a:ext uri="{9D8B030D-6E8A-4147-A177-3AD203B41FA5}">
                      <a16:colId xmlns:a16="http://schemas.microsoft.com/office/drawing/2014/main" val="2933454700"/>
                    </a:ext>
                  </a:extLst>
                </a:gridCol>
                <a:gridCol w="1645920">
                  <a:extLst>
                    <a:ext uri="{9D8B030D-6E8A-4147-A177-3AD203B41FA5}">
                      <a16:colId xmlns:a16="http://schemas.microsoft.com/office/drawing/2014/main" val="784166664"/>
                    </a:ext>
                  </a:extLst>
                </a:gridCol>
                <a:gridCol w="1941341">
                  <a:extLst>
                    <a:ext uri="{9D8B030D-6E8A-4147-A177-3AD203B41FA5}">
                      <a16:colId xmlns:a16="http://schemas.microsoft.com/office/drawing/2014/main" val="4001450902"/>
                    </a:ext>
                  </a:extLst>
                </a:gridCol>
              </a:tblGrid>
              <a:tr h="1600407">
                <a:tc>
                  <a:txBody>
                    <a:bodyPr/>
                    <a:lstStyle/>
                    <a:p>
                      <a:pPr algn="ctr">
                        <a:lnSpc>
                          <a:spcPct val="107000"/>
                        </a:lnSpc>
                        <a:spcAft>
                          <a:spcPts val="800"/>
                        </a:spcAft>
                      </a:pPr>
                      <a:r>
                        <a:rPr lang="es-EC" sz="2000" dirty="0" err="1">
                          <a:effectLst/>
                        </a:rPr>
                        <a:t>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COMPONENTE</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PRESUPUESTO PLANIFICADO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EJECUCIÓN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 DE EJECUCIÓN DEL PRESUPUESTO RECIBIDO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208921"/>
                  </a:ext>
                </a:extLst>
              </a:tr>
              <a:tr h="405127">
                <a:tc>
                  <a:txBody>
                    <a:bodyPr/>
                    <a:lstStyle/>
                    <a:p>
                      <a:pPr algn="ctr">
                        <a:lnSpc>
                          <a:spcPct val="107000"/>
                        </a:lnSpc>
                        <a:spcAft>
                          <a:spcPts val="800"/>
                        </a:spcAft>
                      </a:pPr>
                      <a:r>
                        <a:rPr lang="es-EC" sz="2000">
                          <a:effectLst/>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BIOFÍSICO AMBIENTAL</a:t>
                      </a:r>
                    </a:p>
                  </a:txBody>
                  <a:tcPr marL="68580" marR="68580" marT="0" marB="0"/>
                </a:tc>
                <a:tc>
                  <a:txBody>
                    <a:bodyPr/>
                    <a:lstStyle/>
                    <a:p>
                      <a:pPr algn="ctr">
                        <a:lnSpc>
                          <a:spcPct val="107000"/>
                        </a:lnSpc>
                        <a:spcAft>
                          <a:spcPts val="800"/>
                        </a:spcAft>
                      </a:pPr>
                      <a:r>
                        <a:rPr lang="es-EC" sz="2000" dirty="0">
                          <a:effectLst/>
                        </a:rPr>
                        <a:t>25.069,68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24.937,83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3.76 %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3481788"/>
                  </a:ext>
                </a:extLst>
              </a:tr>
              <a:tr h="405127">
                <a:tc>
                  <a:txBody>
                    <a:bodyPr/>
                    <a:lstStyle/>
                    <a:p>
                      <a:pPr algn="ctr">
                        <a:lnSpc>
                          <a:spcPct val="107000"/>
                        </a:lnSpc>
                        <a:spcAft>
                          <a:spcPts val="800"/>
                        </a:spcAft>
                      </a:pPr>
                      <a:r>
                        <a:rPr lang="es-EC" sz="2000" dirty="0">
                          <a:solidFill>
                            <a:schemeClr val="tx1"/>
                          </a:solidFill>
                          <a:effectLst/>
                        </a:rPr>
                        <a:t>2</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solidFill>
                            <a:schemeClr val="bg1"/>
                          </a:solidFill>
                          <a:effectLst/>
                        </a:rPr>
                        <a:t>ECONÓMICO PRODUCTIVO</a:t>
                      </a:r>
                    </a:p>
                  </a:txBody>
                  <a:tcPr marL="68580" marR="68580" marT="0" marB="0"/>
                </a:tc>
                <a:tc>
                  <a:txBody>
                    <a:bodyPr/>
                    <a:lstStyle/>
                    <a:p>
                      <a:pPr algn="ctr">
                        <a:lnSpc>
                          <a:spcPct val="107000"/>
                        </a:lnSpc>
                        <a:spcAft>
                          <a:spcPts val="800"/>
                        </a:spcAft>
                      </a:pPr>
                      <a:r>
                        <a:rPr lang="es-EC" sz="2000" dirty="0">
                          <a:solidFill>
                            <a:schemeClr val="bg1"/>
                          </a:solidFill>
                          <a:effectLst/>
                        </a:rPr>
                        <a:t>28.430,40</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solidFill>
                            <a:schemeClr val="bg1"/>
                          </a:solidFill>
                          <a:effectLst/>
                        </a:rPr>
                        <a:t>28.152,81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solidFill>
                            <a:schemeClr val="bg1"/>
                          </a:solidFill>
                          <a:effectLst/>
                        </a:rPr>
                        <a:t>4.25 %</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4251379"/>
                  </a:ext>
                </a:extLst>
              </a:tr>
              <a:tr h="405127">
                <a:tc>
                  <a:txBody>
                    <a:bodyPr/>
                    <a:lstStyle/>
                    <a:p>
                      <a:pPr algn="ctr">
                        <a:lnSpc>
                          <a:spcPct val="107000"/>
                        </a:lnSpc>
                        <a:spcAft>
                          <a:spcPts val="800"/>
                        </a:spcAft>
                      </a:pPr>
                      <a:r>
                        <a:rPr lang="es-EC" sz="2000" dirty="0">
                          <a:effectLst/>
                        </a:rPr>
                        <a:t>3</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07000"/>
                        </a:lnSpc>
                        <a:spcAft>
                          <a:spcPts val="800"/>
                        </a:spcAft>
                      </a:pPr>
                      <a:r>
                        <a:rPr lang="es-EC" sz="2000" dirty="0">
                          <a:effectLst/>
                        </a:rPr>
                        <a:t>SOCIO CULTURAL</a:t>
                      </a:r>
                    </a:p>
                  </a:txBody>
                  <a:tcPr marL="68580" marR="68580" marT="0" marB="0">
                    <a:solidFill>
                      <a:schemeClr val="tx2"/>
                    </a:solidFill>
                  </a:tcPr>
                </a:tc>
                <a:tc>
                  <a:txBody>
                    <a:bodyPr/>
                    <a:lstStyle/>
                    <a:p>
                      <a:pPr algn="ctr">
                        <a:lnSpc>
                          <a:spcPct val="107000"/>
                        </a:lnSpc>
                        <a:spcAft>
                          <a:spcPts val="800"/>
                        </a:spcAft>
                      </a:pPr>
                      <a:r>
                        <a:rPr lang="es-EC" sz="2000" dirty="0">
                          <a:effectLst/>
                        </a:rPr>
                        <a:t>107.082,14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07000"/>
                        </a:lnSpc>
                        <a:spcAft>
                          <a:spcPts val="800"/>
                        </a:spcAft>
                      </a:pPr>
                      <a:r>
                        <a:rPr lang="es-EC" sz="2000" dirty="0">
                          <a:effectLst/>
                        </a:rPr>
                        <a:t>102.252,27</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gn="ctr">
                        <a:lnSpc>
                          <a:spcPct val="107000"/>
                        </a:lnSpc>
                        <a:spcAft>
                          <a:spcPts val="800"/>
                        </a:spcAft>
                      </a:pPr>
                      <a:r>
                        <a:rPr lang="es-EC" sz="2000" dirty="0">
                          <a:effectLst/>
                        </a:rPr>
                        <a:t> 15.44 %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1109837080"/>
                  </a:ext>
                </a:extLst>
              </a:tr>
              <a:tr h="1213640">
                <a:tc>
                  <a:txBody>
                    <a:bodyPr/>
                    <a:lstStyle/>
                    <a:p>
                      <a:pPr algn="ctr">
                        <a:lnSpc>
                          <a:spcPct val="107000"/>
                        </a:lnSpc>
                        <a:spcAft>
                          <a:spcPts val="800"/>
                        </a:spcAft>
                      </a:pPr>
                      <a:r>
                        <a:rPr lang="es-EC" sz="2000">
                          <a:effectLst/>
                        </a:rPr>
                        <a:t>4</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ASENTAMIENTOS HUMANOS</a:t>
                      </a:r>
                    </a:p>
                    <a:p>
                      <a:pPr algn="ctr">
                        <a:lnSpc>
                          <a:spcPct val="107000"/>
                        </a:lnSpc>
                        <a:spcAft>
                          <a:spcPts val="800"/>
                        </a:spcAft>
                      </a:pPr>
                      <a:r>
                        <a:rPr lang="es-EC" sz="2000" dirty="0">
                          <a:effectLst/>
                        </a:rPr>
                        <a:t>(MOVILIDAD-ENERGIA-TELECOMUNICACIONES)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444.216,50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369.744,68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 55.81 %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4643986"/>
                  </a:ext>
                </a:extLst>
              </a:tr>
              <a:tr h="334392">
                <a:tc>
                  <a:txBody>
                    <a:bodyPr/>
                    <a:lstStyle/>
                    <a:p>
                      <a:pPr algn="ctr">
                        <a:lnSpc>
                          <a:spcPct val="107000"/>
                        </a:lnSpc>
                        <a:spcAft>
                          <a:spcPts val="800"/>
                        </a:spcAft>
                      </a:pPr>
                      <a:r>
                        <a:rPr lang="es-EC" sz="2000">
                          <a:effectLst/>
                        </a:rPr>
                        <a:t>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POLITICO INSTITUCIONAL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145.495,77</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137.366,95</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20.74 %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0584483"/>
                  </a:ext>
                </a:extLst>
              </a:tr>
              <a:tr h="405127">
                <a:tc>
                  <a:txBody>
                    <a:bodyPr/>
                    <a:lstStyle/>
                    <a:p>
                      <a:pPr algn="ctr">
                        <a:lnSpc>
                          <a:spcPct val="107000"/>
                        </a:lnSpc>
                        <a:spcAft>
                          <a:spcPts val="800"/>
                        </a:spcAft>
                      </a:pPr>
                      <a:r>
                        <a:rPr lang="es-EC" sz="2000">
                          <a:effectLst/>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TOTAL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750.294,49</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662.454,54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2000" dirty="0">
                          <a:effectLst/>
                        </a:rPr>
                        <a:t>100%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2488380"/>
                  </a:ext>
                </a:extLst>
              </a:tr>
            </a:tbl>
          </a:graphicData>
        </a:graphic>
      </p:graphicFrame>
      <p:sp>
        <p:nvSpPr>
          <p:cNvPr id="5" name="Rectangle 1">
            <a:extLst>
              <a:ext uri="{FF2B5EF4-FFF2-40B4-BE49-F238E27FC236}">
                <a16:creationId xmlns:a16="http://schemas.microsoft.com/office/drawing/2014/main" id="{8209B8F8-4899-47D2-BFC5-DBAB1A6E9EDA}"/>
              </a:ext>
            </a:extLst>
          </p:cNvPr>
          <p:cNvSpPr>
            <a:spLocks noChangeArrowheads="1"/>
          </p:cNvSpPr>
          <p:nvPr/>
        </p:nvSpPr>
        <p:spPr bwMode="auto">
          <a:xfrm>
            <a:off x="-3756845" y="-684293"/>
            <a:ext cx="2020608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RESUMEN DE LA EJECUCIÓN DEL PRESUPUESTO POR COMPONENTE</a:t>
            </a:r>
            <a:endParaRPr kumimoji="0" lang="es-EC" altLang="es-EC"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pic>
        <p:nvPicPr>
          <p:cNvPr id="8" name="Imagen 7">
            <a:extLst>
              <a:ext uri="{FF2B5EF4-FFF2-40B4-BE49-F238E27FC236}">
                <a16:creationId xmlns:a16="http://schemas.microsoft.com/office/drawing/2014/main" id="{67C71E82-CE89-4E82-A6A9-EE071938DD10}"/>
              </a:ext>
            </a:extLst>
          </p:cNvPr>
          <p:cNvPicPr>
            <a:picLocks noChangeAspect="1"/>
          </p:cNvPicPr>
          <p:nvPr/>
        </p:nvPicPr>
        <p:blipFill>
          <a:blip r:embed="rId2"/>
          <a:stretch>
            <a:fillRect/>
          </a:stretch>
        </p:blipFill>
        <p:spPr>
          <a:xfrm>
            <a:off x="10360010" y="108463"/>
            <a:ext cx="1831990" cy="966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945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1205</TotalTime>
  <Words>4832</Words>
  <Application>Microsoft Office PowerPoint</Application>
  <PresentationFormat>Panorámica</PresentationFormat>
  <Paragraphs>842</Paragraphs>
  <Slides>59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59</vt:i4>
      </vt:variant>
    </vt:vector>
  </HeadingPairs>
  <TitlesOfParts>
    <vt:vector size="66" baseType="lpstr">
      <vt:lpstr>Algerian</vt:lpstr>
      <vt:lpstr>Arial</vt:lpstr>
      <vt:lpstr>Bernard MT Condensed</vt:lpstr>
      <vt:lpstr>Calibri</vt:lpstr>
      <vt:lpstr>Century Gothic</vt:lpstr>
      <vt:lpstr>Wingdings 3</vt:lpstr>
      <vt:lpstr>Ion</vt:lpstr>
      <vt:lpstr>INFORMACIÓN FINANCIERA</vt:lpstr>
      <vt:lpstr>INFORMACIÓN FINANCIERA</vt:lpstr>
      <vt:lpstr>El Presupuesto General GAD Parroquial San Jacinto del Búa  </vt:lpstr>
      <vt:lpstr>INFORMACIÓN FINANCIERA</vt:lpstr>
      <vt:lpstr>El Presupuesto General con el cual el Gobierno Autónomo Descentralizado Parroquial San Jacinto del Búa trabajó el año 2019, fue: </vt:lpstr>
      <vt:lpstr>El monto presupuestado de ingresos para el 2019 fue de $870.509.46, valores que se dividen en ingresos ministerio de finanzas, autogestión, MIES, BDE, GAD Provincial, financiamiento, SRI (devolución del IVA). </vt:lpstr>
      <vt:lpstr>EJECUCIÓN POR TIPO DE GASTO </vt:lpstr>
      <vt:lpstr> GASTO CORRIENTE Este tipo de gasto corresponde a valores que siempre se destinan para los mismos gastos como son remuneraciones unificadas, salarios unificados, beneficios de ley, servicios básicos, materiales y equipos de oficina, entre otros. Pago de remuneraciones presidente, vocales, secretaria, tesorera  </vt:lpstr>
      <vt:lpstr>GASTOS DE INVERSIÓN El gasto del Gobierno Autónomo Descentralizado Parroquial Rural San Jacinto del Búa se utiliza principalmente en los Proyectos de Inversión.  RESUMEN DE LA EJECUCIÓN DEL PRESUPUESTO POR COMPONENTE   </vt:lpstr>
      <vt:lpstr>PRESUPUESTO EJECUTADO POR COMPONENTE</vt:lpstr>
      <vt:lpstr>  El proceso de este componente constituye la base fundamental para el desarrollo de la parroquia de manera que corresponda al recurso natural sobre el cual se asienta la población y sus actividades relacionadas a la naturaleza, el medio ecológico o físico natural de la parroquia.</vt:lpstr>
      <vt:lpstr>PROYECTOS RELACIONADOS A ESTE COMPONENTE</vt:lpstr>
      <vt:lpstr> </vt:lpstr>
      <vt:lpstr>Presentación de PowerPoint</vt:lpstr>
      <vt:lpstr> </vt:lpstr>
      <vt:lpstr> Comprende el análisis de las principales actividades económicas y productivas del territorio y las relaciones entre los factores productivos que permiten el desarrollo de la economía, además busca conocer los niveles de instrucción, especialización, habilidades y aptitudes que posee la Población Económicamente Activa (PEA) en el territorio y, si es factible, desagregado por los enfoques de igualdad.</vt:lpstr>
      <vt:lpstr>Presentación de PowerPoint</vt:lpstr>
      <vt:lpstr>PROYECTOS RELACIONADOS A ESTE COMPONENTE</vt:lpstr>
      <vt:lpstr>Presentación de PowerPoint</vt:lpstr>
      <vt:lpstr>Presentación de PowerPoint</vt:lpstr>
      <vt:lpstr>Presentación de PowerPoint</vt:lpstr>
      <vt:lpstr>Apunta la identificación de las desigualdades de los diferentes grupos poblacionales asentados en los territorios respecto del ejercicio de sus derechos sociales, políticos y culturales, mostrando problemas específicos para hacer visibles patrones de discriminación y exclusión. Debe aclarar la movilidad social, el ritmo de crecimiento demográfico, las características del tejido social, la capacidad de las organizaciones sociales para el trabajo en redes y las posibilidades de incorporarse en los procesos de cogestión del territorio. </vt:lpstr>
      <vt:lpstr>Presentación de PowerPoint</vt:lpstr>
      <vt:lpstr>Presentación de PowerPoint</vt:lpstr>
      <vt:lpstr>PROYECTOS RELACIONADOS A ESTE COMPONENTE</vt:lpstr>
      <vt:lpstr>Presentación de PowerPoint</vt:lpstr>
      <vt:lpstr>Presentación de PowerPoint</vt:lpstr>
      <vt:lpstr>Presentación de PowerPoint</vt:lpstr>
      <vt:lpstr>Presentación de PowerPoint</vt:lpstr>
      <vt:lpstr>Este componente está encaminado a conocer como la población se ha distribuido en territorio, cuáles son las formas de aglomeración (áreas rurales, ciudades, poblados, entre otras). y además identifica los vínculos que guardan entre sí. Cuando conocemos cuales son los asentamientos humanos se deben considerar las redes viales, infraestructura de transporte y accesibilidad universal, de telecomunicaciones y de energía que enlazan los asentamientos y los flujos que en estas redes se generan.   </vt:lpstr>
      <vt:lpstr>Presentación de PowerPoint</vt:lpstr>
      <vt:lpstr>Presentación de PowerPoint</vt:lpstr>
      <vt:lpstr>Presentación de PowerPoint</vt:lpstr>
      <vt:lpstr>Presentación de PowerPoint</vt:lpstr>
      <vt:lpstr>PROYECTOS PRESUPUESTADOS Y EJECUTADOS EN EL COMPONENTE ASENTAMIENTOS HUMANOS, MOVILIDAD, ENERGIA Y TELECOMUNICACIONES. </vt:lpstr>
      <vt:lpstr>Presentación de PowerPoint</vt:lpstr>
      <vt:lpstr>Presentación de PowerPoint</vt:lpstr>
      <vt:lpstr>Presentación de PowerPoint</vt:lpstr>
      <vt:lpstr>Presentación de PowerPoint</vt:lpstr>
      <vt:lpstr>Presentación de PowerPoint</vt:lpstr>
      <vt:lpstr>Presentación de PowerPoint</vt:lpstr>
      <vt:lpstr>Comprende el campo de desarrollo organizacional general, tanto de la institución parroquial (y sus acciones territoriales) cuanto, de las instancias ejecutadas del Ejecutivo, para cumplir con las competencias y roles que le asigna la constitución y las leyes pertinentes. </vt:lpstr>
      <vt:lpstr>Presentación de PowerPoint</vt:lpstr>
      <vt:lpstr>Presentación de PowerPoint</vt:lpstr>
      <vt:lpstr>PROYECTOS RELACIONADOS AL COMPONENTE</vt:lpstr>
      <vt:lpstr>Presentación de PowerPoint</vt:lpstr>
      <vt:lpstr>OTROS GASTOS DE LA INSTITUCIÓN</vt:lpstr>
      <vt:lpstr>OBRAS REALIZADAS POR EL GAD PARROQUIAL SAN JACINTO DEL BÚA AÑO 2019</vt:lpstr>
      <vt:lpstr>OBRAS REALIZADAS POR EL GAD PARROQUIAL  SAN JACINTO DEL BÚA AÑO 2019</vt:lpstr>
      <vt:lpstr>  OBRAS A COGESTIÓN AÑO 2019</vt:lpstr>
      <vt:lpstr>  CONVENIOS VALORADOS AÑO 2019</vt:lpstr>
      <vt:lpstr>CONVENIOS DE COOPERACIÓN INTERINSTITUCIONAL</vt:lpstr>
      <vt:lpstr>CONVENIOS DE COOPERACIÓN INTERINSTITUCIONAL</vt:lpstr>
      <vt:lpstr>CONVENIOS DE COOPERACIÓN INTERINSTITUCIONAL</vt:lpstr>
      <vt:lpstr>CONVENIOS DE COOPERACIÓN INTERINSTITUCIONAL</vt:lpstr>
      <vt:lpstr>INTEGRANTES DEL CONSEJO DE PLANIFICACIÓN FECHA DE CREACIÓN: 20 DE SEPTIEMBRE DEL 2019 </vt:lpstr>
      <vt:lpstr> INTEGRANTES DE LA ASAMBLEA TERRITORIAL EN LA PARROQUIA FECHA DE CREACIÓN: 12 DE AGOSTO DEL 2019</vt:lpstr>
      <vt:lpstr>ACTIVIDADES DE PARTICIPACIÓN CIUDADANA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GAD San Jacinto</dc:creator>
  <cp:lastModifiedBy>LIGIA RIVADENEIRA</cp:lastModifiedBy>
  <cp:revision>99</cp:revision>
  <dcterms:created xsi:type="dcterms:W3CDTF">2020-09-08T16:16:04Z</dcterms:created>
  <dcterms:modified xsi:type="dcterms:W3CDTF">2020-10-02T19:14:53Z</dcterms:modified>
</cp:coreProperties>
</file>